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614" y="804762"/>
            <a:ext cx="5636578" cy="40305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32518" y="928177"/>
            <a:ext cx="1959609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rgbClr val="EC8686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01210" y="4414303"/>
            <a:ext cx="3580765" cy="729615"/>
          </a:xfrm>
          <a:custGeom>
            <a:avLst/>
            <a:gdLst/>
            <a:ahLst/>
            <a:cxnLst/>
            <a:rect l="l" t="t" r="r" b="b"/>
            <a:pathLst>
              <a:path w="3580765" h="729614">
                <a:moveTo>
                  <a:pt x="26694" y="729195"/>
                </a:moveTo>
                <a:lnTo>
                  <a:pt x="0" y="729195"/>
                </a:lnTo>
                <a:lnTo>
                  <a:pt x="372122" y="42091"/>
                </a:lnTo>
                <a:lnTo>
                  <a:pt x="384930" y="24585"/>
                </a:lnTo>
                <a:lnTo>
                  <a:pt x="401507" y="11330"/>
                </a:lnTo>
                <a:lnTo>
                  <a:pt x="420901" y="2933"/>
                </a:lnTo>
                <a:lnTo>
                  <a:pt x="442162" y="0"/>
                </a:lnTo>
                <a:lnTo>
                  <a:pt x="475754" y="0"/>
                </a:lnTo>
                <a:lnTo>
                  <a:pt x="480616" y="5235"/>
                </a:lnTo>
                <a:lnTo>
                  <a:pt x="480616" y="18190"/>
                </a:lnTo>
                <a:lnTo>
                  <a:pt x="475754" y="23459"/>
                </a:lnTo>
                <a:lnTo>
                  <a:pt x="442944" y="23459"/>
                </a:lnTo>
                <a:lnTo>
                  <a:pt x="427649" y="25518"/>
                </a:lnTo>
                <a:lnTo>
                  <a:pt x="413759" y="31411"/>
                </a:lnTo>
                <a:lnTo>
                  <a:pt x="401916" y="40715"/>
                </a:lnTo>
                <a:lnTo>
                  <a:pt x="392760" y="53005"/>
                </a:lnTo>
                <a:lnTo>
                  <a:pt x="26694" y="729195"/>
                </a:lnTo>
                <a:close/>
              </a:path>
              <a:path w="3580765" h="729614">
                <a:moveTo>
                  <a:pt x="3580503" y="729195"/>
                </a:moveTo>
                <a:lnTo>
                  <a:pt x="3553734" y="729195"/>
                </a:lnTo>
                <a:lnTo>
                  <a:pt x="3169778" y="40459"/>
                </a:lnTo>
                <a:lnTo>
                  <a:pt x="3164365" y="33307"/>
                </a:lnTo>
                <a:lnTo>
                  <a:pt x="3157479" y="27816"/>
                </a:lnTo>
                <a:lnTo>
                  <a:pt x="3149458" y="24294"/>
                </a:lnTo>
                <a:lnTo>
                  <a:pt x="3140640" y="23051"/>
                </a:lnTo>
                <a:lnTo>
                  <a:pt x="3055198" y="23051"/>
                </a:lnTo>
                <a:lnTo>
                  <a:pt x="3050336" y="18190"/>
                </a:lnTo>
                <a:lnTo>
                  <a:pt x="3050336" y="4861"/>
                </a:lnTo>
                <a:lnTo>
                  <a:pt x="3055198" y="0"/>
                </a:lnTo>
                <a:lnTo>
                  <a:pt x="3140640" y="0"/>
                </a:lnTo>
                <a:lnTo>
                  <a:pt x="3155521" y="1983"/>
                </a:lnTo>
                <a:lnTo>
                  <a:pt x="3169264" y="7683"/>
                </a:lnTo>
                <a:lnTo>
                  <a:pt x="3181037" y="16724"/>
                </a:lnTo>
                <a:lnTo>
                  <a:pt x="3190008" y="28729"/>
                </a:lnTo>
                <a:lnTo>
                  <a:pt x="3580503" y="729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001210" y="4414303"/>
            <a:ext cx="3580765" cy="729615"/>
          </a:xfrm>
          <a:custGeom>
            <a:avLst/>
            <a:gdLst/>
            <a:ahLst/>
            <a:cxnLst/>
            <a:rect l="l" t="t" r="r" b="b"/>
            <a:pathLst>
              <a:path w="3580765" h="729614">
                <a:moveTo>
                  <a:pt x="442162" y="0"/>
                </a:moveTo>
                <a:lnTo>
                  <a:pt x="420901" y="2933"/>
                </a:lnTo>
                <a:lnTo>
                  <a:pt x="401507" y="11330"/>
                </a:lnTo>
                <a:lnTo>
                  <a:pt x="384930" y="24585"/>
                </a:lnTo>
                <a:lnTo>
                  <a:pt x="372122" y="42091"/>
                </a:lnTo>
                <a:lnTo>
                  <a:pt x="0" y="729195"/>
                </a:lnTo>
              </a:path>
              <a:path w="3580765" h="729614">
                <a:moveTo>
                  <a:pt x="3580503" y="729195"/>
                </a:moveTo>
                <a:lnTo>
                  <a:pt x="3190008" y="28729"/>
                </a:lnTo>
                <a:lnTo>
                  <a:pt x="3155521" y="1983"/>
                </a:lnTo>
                <a:lnTo>
                  <a:pt x="3140640" y="0"/>
                </a:lnTo>
                <a:lnTo>
                  <a:pt x="3061692" y="0"/>
                </a:lnTo>
                <a:lnTo>
                  <a:pt x="3055198" y="0"/>
                </a:lnTo>
                <a:lnTo>
                  <a:pt x="3050336" y="4861"/>
                </a:lnTo>
                <a:lnTo>
                  <a:pt x="3050336" y="11729"/>
                </a:lnTo>
                <a:lnTo>
                  <a:pt x="3050336" y="18190"/>
                </a:lnTo>
                <a:lnTo>
                  <a:pt x="3055198" y="23051"/>
                </a:lnTo>
                <a:lnTo>
                  <a:pt x="3061692" y="23051"/>
                </a:lnTo>
                <a:lnTo>
                  <a:pt x="3140640" y="23051"/>
                </a:lnTo>
                <a:lnTo>
                  <a:pt x="3149458" y="24294"/>
                </a:lnTo>
                <a:lnTo>
                  <a:pt x="3157479" y="27816"/>
                </a:lnTo>
                <a:lnTo>
                  <a:pt x="3164365" y="33307"/>
                </a:lnTo>
                <a:lnTo>
                  <a:pt x="3169778" y="40459"/>
                </a:lnTo>
                <a:lnTo>
                  <a:pt x="3553734" y="729195"/>
                </a:lnTo>
              </a:path>
              <a:path w="3580765" h="729614">
                <a:moveTo>
                  <a:pt x="26694" y="729195"/>
                </a:moveTo>
                <a:lnTo>
                  <a:pt x="392760" y="53005"/>
                </a:lnTo>
                <a:lnTo>
                  <a:pt x="427649" y="25518"/>
                </a:lnTo>
                <a:lnTo>
                  <a:pt x="442944" y="23459"/>
                </a:lnTo>
                <a:lnTo>
                  <a:pt x="469260" y="23459"/>
                </a:lnTo>
                <a:lnTo>
                  <a:pt x="475754" y="23459"/>
                </a:lnTo>
                <a:lnTo>
                  <a:pt x="480616" y="18190"/>
                </a:lnTo>
                <a:lnTo>
                  <a:pt x="480616" y="11729"/>
                </a:lnTo>
                <a:lnTo>
                  <a:pt x="480616" y="5235"/>
                </a:lnTo>
                <a:lnTo>
                  <a:pt x="475754" y="0"/>
                </a:lnTo>
                <a:lnTo>
                  <a:pt x="469260" y="0"/>
                </a:lnTo>
                <a:lnTo>
                  <a:pt x="442162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088124" y="4228561"/>
            <a:ext cx="3433445" cy="915035"/>
          </a:xfrm>
          <a:custGeom>
            <a:avLst/>
            <a:gdLst/>
            <a:ahLst/>
            <a:cxnLst/>
            <a:rect l="l" t="t" r="r" b="b"/>
            <a:pathLst>
              <a:path w="3433445" h="915035">
                <a:moveTo>
                  <a:pt x="25834" y="914937"/>
                </a:moveTo>
                <a:lnTo>
                  <a:pt x="0" y="914937"/>
                </a:lnTo>
                <a:lnTo>
                  <a:pt x="345524" y="216511"/>
                </a:lnTo>
                <a:lnTo>
                  <a:pt x="346340" y="215287"/>
                </a:lnTo>
                <a:lnTo>
                  <a:pt x="347122" y="214064"/>
                </a:lnTo>
                <a:lnTo>
                  <a:pt x="348346" y="213247"/>
                </a:lnTo>
                <a:lnTo>
                  <a:pt x="575840" y="3161"/>
                </a:lnTo>
                <a:lnTo>
                  <a:pt x="577982" y="1019"/>
                </a:lnTo>
                <a:lnTo>
                  <a:pt x="580838" y="0"/>
                </a:lnTo>
                <a:lnTo>
                  <a:pt x="586822" y="0"/>
                </a:lnTo>
                <a:lnTo>
                  <a:pt x="589916" y="1223"/>
                </a:lnTo>
                <a:lnTo>
                  <a:pt x="592058" y="3569"/>
                </a:lnTo>
                <a:lnTo>
                  <a:pt x="596512" y="8023"/>
                </a:lnTo>
                <a:lnTo>
                  <a:pt x="596104" y="15707"/>
                </a:lnTo>
                <a:lnTo>
                  <a:pt x="591650" y="19753"/>
                </a:lnTo>
                <a:lnTo>
                  <a:pt x="366162" y="228241"/>
                </a:lnTo>
                <a:lnTo>
                  <a:pt x="25834" y="914937"/>
                </a:lnTo>
                <a:close/>
              </a:path>
              <a:path w="3433445" h="915035">
                <a:moveTo>
                  <a:pt x="3432974" y="914937"/>
                </a:moveTo>
                <a:lnTo>
                  <a:pt x="3406439" y="914937"/>
                </a:lnTo>
                <a:lnTo>
                  <a:pt x="3044818" y="233103"/>
                </a:lnTo>
                <a:lnTo>
                  <a:pt x="2974370" y="233103"/>
                </a:lnTo>
                <a:lnTo>
                  <a:pt x="2969508" y="228241"/>
                </a:lnTo>
                <a:lnTo>
                  <a:pt x="2969508" y="214880"/>
                </a:lnTo>
                <a:lnTo>
                  <a:pt x="2974370" y="210017"/>
                </a:lnTo>
                <a:lnTo>
                  <a:pt x="3056140" y="210017"/>
                </a:lnTo>
                <a:lnTo>
                  <a:pt x="3060186" y="212432"/>
                </a:lnTo>
                <a:lnTo>
                  <a:pt x="3062226" y="216103"/>
                </a:lnTo>
                <a:lnTo>
                  <a:pt x="3432974" y="914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2566" y="3985221"/>
            <a:ext cx="4562056" cy="116491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802098" y="5142142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23902" y="0"/>
                </a:moveTo>
                <a:lnTo>
                  <a:pt x="1613" y="1136"/>
                </a:lnTo>
                <a:lnTo>
                  <a:pt x="0" y="1357"/>
                </a:lnTo>
              </a:path>
              <a:path w="48260" h="1904">
                <a:moveTo>
                  <a:pt x="48072" y="1357"/>
                </a:moveTo>
                <a:lnTo>
                  <a:pt x="46447" y="1136"/>
                </a:lnTo>
                <a:lnTo>
                  <a:pt x="23902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2505823" y="5087912"/>
            <a:ext cx="478790" cy="15875"/>
          </a:xfrm>
          <a:custGeom>
            <a:avLst/>
            <a:gdLst/>
            <a:ahLst/>
            <a:cxnLst/>
            <a:rect l="l" t="t" r="r" b="b"/>
            <a:pathLst>
              <a:path w="478789" h="15875">
                <a:moveTo>
                  <a:pt x="240039" y="15775"/>
                </a:moveTo>
                <a:lnTo>
                  <a:pt x="146521" y="14511"/>
                </a:lnTo>
                <a:lnTo>
                  <a:pt x="70231" y="11729"/>
                </a:lnTo>
                <a:lnTo>
                  <a:pt x="18835" y="8948"/>
                </a:lnTo>
                <a:lnTo>
                  <a:pt x="0" y="7683"/>
                </a:lnTo>
                <a:lnTo>
                  <a:pt x="18822" y="6483"/>
                </a:lnTo>
                <a:lnTo>
                  <a:pt x="70129" y="3841"/>
                </a:lnTo>
                <a:lnTo>
                  <a:pt x="146177" y="1200"/>
                </a:lnTo>
                <a:lnTo>
                  <a:pt x="239223" y="0"/>
                </a:lnTo>
                <a:lnTo>
                  <a:pt x="332462" y="1200"/>
                </a:lnTo>
                <a:lnTo>
                  <a:pt x="408501" y="3841"/>
                </a:lnTo>
                <a:lnTo>
                  <a:pt x="459716" y="6483"/>
                </a:lnTo>
                <a:lnTo>
                  <a:pt x="478481" y="7683"/>
                </a:lnTo>
                <a:lnTo>
                  <a:pt x="459781" y="8948"/>
                </a:lnTo>
                <a:lnTo>
                  <a:pt x="408743" y="11729"/>
                </a:lnTo>
                <a:lnTo>
                  <a:pt x="332964" y="14511"/>
                </a:lnTo>
                <a:lnTo>
                  <a:pt x="240039" y="15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505823" y="5087912"/>
            <a:ext cx="478790" cy="15875"/>
          </a:xfrm>
          <a:custGeom>
            <a:avLst/>
            <a:gdLst/>
            <a:ahLst/>
            <a:cxnLst/>
            <a:rect l="l" t="t" r="r" b="b"/>
            <a:pathLst>
              <a:path w="478789" h="15875">
                <a:moveTo>
                  <a:pt x="239223" y="0"/>
                </a:moveTo>
                <a:lnTo>
                  <a:pt x="146177" y="1200"/>
                </a:lnTo>
                <a:lnTo>
                  <a:pt x="70129" y="3841"/>
                </a:lnTo>
                <a:lnTo>
                  <a:pt x="18822" y="6483"/>
                </a:lnTo>
                <a:lnTo>
                  <a:pt x="0" y="7683"/>
                </a:lnTo>
                <a:lnTo>
                  <a:pt x="18835" y="8948"/>
                </a:lnTo>
                <a:lnTo>
                  <a:pt x="70231" y="11729"/>
                </a:lnTo>
                <a:lnTo>
                  <a:pt x="146521" y="14511"/>
                </a:lnTo>
                <a:lnTo>
                  <a:pt x="240039" y="15775"/>
                </a:lnTo>
                <a:lnTo>
                  <a:pt x="332964" y="14511"/>
                </a:lnTo>
                <a:lnTo>
                  <a:pt x="408743" y="11729"/>
                </a:lnTo>
                <a:lnTo>
                  <a:pt x="459781" y="8948"/>
                </a:lnTo>
                <a:lnTo>
                  <a:pt x="478481" y="7683"/>
                </a:lnTo>
                <a:lnTo>
                  <a:pt x="459716" y="6483"/>
                </a:lnTo>
                <a:lnTo>
                  <a:pt x="408501" y="3841"/>
                </a:lnTo>
                <a:lnTo>
                  <a:pt x="332462" y="1200"/>
                </a:lnTo>
                <a:lnTo>
                  <a:pt x="23922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848810" y="4414303"/>
            <a:ext cx="3580765" cy="729615"/>
          </a:xfrm>
          <a:custGeom>
            <a:avLst/>
            <a:gdLst/>
            <a:ahLst/>
            <a:cxnLst/>
            <a:rect l="l" t="t" r="r" b="b"/>
            <a:pathLst>
              <a:path w="3580765" h="729614">
                <a:moveTo>
                  <a:pt x="26694" y="729195"/>
                </a:moveTo>
                <a:lnTo>
                  <a:pt x="0" y="729195"/>
                </a:lnTo>
                <a:lnTo>
                  <a:pt x="372122" y="42091"/>
                </a:lnTo>
                <a:lnTo>
                  <a:pt x="384930" y="24585"/>
                </a:lnTo>
                <a:lnTo>
                  <a:pt x="401507" y="11330"/>
                </a:lnTo>
                <a:lnTo>
                  <a:pt x="420900" y="2933"/>
                </a:lnTo>
                <a:lnTo>
                  <a:pt x="442162" y="0"/>
                </a:lnTo>
                <a:lnTo>
                  <a:pt x="475754" y="0"/>
                </a:lnTo>
                <a:lnTo>
                  <a:pt x="480616" y="5235"/>
                </a:lnTo>
                <a:lnTo>
                  <a:pt x="480616" y="18190"/>
                </a:lnTo>
                <a:lnTo>
                  <a:pt x="475754" y="23459"/>
                </a:lnTo>
                <a:lnTo>
                  <a:pt x="442944" y="23459"/>
                </a:lnTo>
                <a:lnTo>
                  <a:pt x="427649" y="25518"/>
                </a:lnTo>
                <a:lnTo>
                  <a:pt x="413759" y="31411"/>
                </a:lnTo>
                <a:lnTo>
                  <a:pt x="401916" y="40715"/>
                </a:lnTo>
                <a:lnTo>
                  <a:pt x="392760" y="53005"/>
                </a:lnTo>
                <a:lnTo>
                  <a:pt x="26694" y="729195"/>
                </a:lnTo>
                <a:close/>
              </a:path>
              <a:path w="3580765" h="729614">
                <a:moveTo>
                  <a:pt x="3580503" y="729195"/>
                </a:moveTo>
                <a:lnTo>
                  <a:pt x="3553734" y="729195"/>
                </a:lnTo>
                <a:lnTo>
                  <a:pt x="3169778" y="40459"/>
                </a:lnTo>
                <a:lnTo>
                  <a:pt x="3164365" y="33307"/>
                </a:lnTo>
                <a:lnTo>
                  <a:pt x="3157479" y="27816"/>
                </a:lnTo>
                <a:lnTo>
                  <a:pt x="3149458" y="24294"/>
                </a:lnTo>
                <a:lnTo>
                  <a:pt x="3140640" y="23051"/>
                </a:lnTo>
                <a:lnTo>
                  <a:pt x="3055198" y="23051"/>
                </a:lnTo>
                <a:lnTo>
                  <a:pt x="3050336" y="18190"/>
                </a:lnTo>
                <a:lnTo>
                  <a:pt x="3050336" y="4861"/>
                </a:lnTo>
                <a:lnTo>
                  <a:pt x="3055198" y="0"/>
                </a:lnTo>
                <a:lnTo>
                  <a:pt x="3140640" y="0"/>
                </a:lnTo>
                <a:lnTo>
                  <a:pt x="3155521" y="1983"/>
                </a:lnTo>
                <a:lnTo>
                  <a:pt x="3169264" y="7683"/>
                </a:lnTo>
                <a:lnTo>
                  <a:pt x="3181037" y="16724"/>
                </a:lnTo>
                <a:lnTo>
                  <a:pt x="3190008" y="28729"/>
                </a:lnTo>
                <a:lnTo>
                  <a:pt x="3580503" y="729195"/>
                </a:lnTo>
                <a:close/>
              </a:path>
            </a:pathLst>
          </a:custGeom>
          <a:solidFill>
            <a:srgbClr val="3E37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848810" y="4414303"/>
            <a:ext cx="3580765" cy="729615"/>
          </a:xfrm>
          <a:custGeom>
            <a:avLst/>
            <a:gdLst/>
            <a:ahLst/>
            <a:cxnLst/>
            <a:rect l="l" t="t" r="r" b="b"/>
            <a:pathLst>
              <a:path w="3580765" h="729614">
                <a:moveTo>
                  <a:pt x="442162" y="0"/>
                </a:moveTo>
                <a:lnTo>
                  <a:pt x="420900" y="2933"/>
                </a:lnTo>
                <a:lnTo>
                  <a:pt x="401507" y="11330"/>
                </a:lnTo>
                <a:lnTo>
                  <a:pt x="384930" y="24585"/>
                </a:lnTo>
                <a:lnTo>
                  <a:pt x="372122" y="42091"/>
                </a:lnTo>
                <a:lnTo>
                  <a:pt x="0" y="729195"/>
                </a:lnTo>
              </a:path>
              <a:path w="3580765" h="729614">
                <a:moveTo>
                  <a:pt x="3580503" y="729195"/>
                </a:moveTo>
                <a:lnTo>
                  <a:pt x="3190008" y="28729"/>
                </a:lnTo>
                <a:lnTo>
                  <a:pt x="3155521" y="1983"/>
                </a:lnTo>
                <a:lnTo>
                  <a:pt x="3140640" y="0"/>
                </a:lnTo>
                <a:lnTo>
                  <a:pt x="3061692" y="0"/>
                </a:lnTo>
                <a:lnTo>
                  <a:pt x="3055198" y="0"/>
                </a:lnTo>
                <a:lnTo>
                  <a:pt x="3050336" y="4861"/>
                </a:lnTo>
                <a:lnTo>
                  <a:pt x="3050336" y="11729"/>
                </a:lnTo>
                <a:lnTo>
                  <a:pt x="3050336" y="18190"/>
                </a:lnTo>
                <a:lnTo>
                  <a:pt x="3055198" y="23051"/>
                </a:lnTo>
                <a:lnTo>
                  <a:pt x="3061692" y="23051"/>
                </a:lnTo>
                <a:lnTo>
                  <a:pt x="3140640" y="23051"/>
                </a:lnTo>
                <a:lnTo>
                  <a:pt x="3149458" y="24294"/>
                </a:lnTo>
                <a:lnTo>
                  <a:pt x="3157479" y="27816"/>
                </a:lnTo>
                <a:lnTo>
                  <a:pt x="3164365" y="33307"/>
                </a:lnTo>
                <a:lnTo>
                  <a:pt x="3169778" y="40459"/>
                </a:lnTo>
                <a:lnTo>
                  <a:pt x="3553734" y="729195"/>
                </a:lnTo>
              </a:path>
              <a:path w="3580765" h="729614">
                <a:moveTo>
                  <a:pt x="26694" y="729195"/>
                </a:moveTo>
                <a:lnTo>
                  <a:pt x="392760" y="53005"/>
                </a:lnTo>
                <a:lnTo>
                  <a:pt x="427649" y="25518"/>
                </a:lnTo>
                <a:lnTo>
                  <a:pt x="442944" y="23459"/>
                </a:lnTo>
                <a:lnTo>
                  <a:pt x="469260" y="23459"/>
                </a:lnTo>
                <a:lnTo>
                  <a:pt x="475754" y="23459"/>
                </a:lnTo>
                <a:lnTo>
                  <a:pt x="480616" y="18190"/>
                </a:lnTo>
                <a:lnTo>
                  <a:pt x="480616" y="11729"/>
                </a:lnTo>
                <a:lnTo>
                  <a:pt x="480616" y="5235"/>
                </a:lnTo>
                <a:lnTo>
                  <a:pt x="475754" y="0"/>
                </a:lnTo>
                <a:lnTo>
                  <a:pt x="469260" y="0"/>
                </a:lnTo>
                <a:lnTo>
                  <a:pt x="442162" y="0"/>
                </a:lnTo>
              </a:path>
            </a:pathLst>
          </a:custGeom>
          <a:ln w="9524">
            <a:solidFill>
              <a:srgbClr val="3731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935724" y="4228561"/>
            <a:ext cx="3433445" cy="915035"/>
          </a:xfrm>
          <a:custGeom>
            <a:avLst/>
            <a:gdLst/>
            <a:ahLst/>
            <a:cxnLst/>
            <a:rect l="l" t="t" r="r" b="b"/>
            <a:pathLst>
              <a:path w="3433445" h="915035">
                <a:moveTo>
                  <a:pt x="25834" y="914937"/>
                </a:moveTo>
                <a:lnTo>
                  <a:pt x="0" y="914937"/>
                </a:lnTo>
                <a:lnTo>
                  <a:pt x="345524" y="216511"/>
                </a:lnTo>
                <a:lnTo>
                  <a:pt x="346340" y="215287"/>
                </a:lnTo>
                <a:lnTo>
                  <a:pt x="347122" y="214064"/>
                </a:lnTo>
                <a:lnTo>
                  <a:pt x="348346" y="213247"/>
                </a:lnTo>
                <a:lnTo>
                  <a:pt x="575840" y="3161"/>
                </a:lnTo>
                <a:lnTo>
                  <a:pt x="577982" y="1019"/>
                </a:lnTo>
                <a:lnTo>
                  <a:pt x="580838" y="0"/>
                </a:lnTo>
                <a:lnTo>
                  <a:pt x="586822" y="0"/>
                </a:lnTo>
                <a:lnTo>
                  <a:pt x="589916" y="1223"/>
                </a:lnTo>
                <a:lnTo>
                  <a:pt x="592058" y="3569"/>
                </a:lnTo>
                <a:lnTo>
                  <a:pt x="596512" y="8023"/>
                </a:lnTo>
                <a:lnTo>
                  <a:pt x="596104" y="15707"/>
                </a:lnTo>
                <a:lnTo>
                  <a:pt x="591650" y="19753"/>
                </a:lnTo>
                <a:lnTo>
                  <a:pt x="366162" y="228241"/>
                </a:lnTo>
                <a:lnTo>
                  <a:pt x="25834" y="914937"/>
                </a:lnTo>
                <a:close/>
              </a:path>
              <a:path w="3433445" h="915035">
                <a:moveTo>
                  <a:pt x="3432974" y="914937"/>
                </a:moveTo>
                <a:lnTo>
                  <a:pt x="3406439" y="914937"/>
                </a:lnTo>
                <a:lnTo>
                  <a:pt x="3044818" y="233103"/>
                </a:lnTo>
                <a:lnTo>
                  <a:pt x="2974370" y="233103"/>
                </a:lnTo>
                <a:lnTo>
                  <a:pt x="2969508" y="228241"/>
                </a:lnTo>
                <a:lnTo>
                  <a:pt x="2969508" y="214880"/>
                </a:lnTo>
                <a:lnTo>
                  <a:pt x="2974370" y="210017"/>
                </a:lnTo>
                <a:lnTo>
                  <a:pt x="3056140" y="210017"/>
                </a:lnTo>
                <a:lnTo>
                  <a:pt x="3060186" y="212432"/>
                </a:lnTo>
                <a:lnTo>
                  <a:pt x="3062226" y="216103"/>
                </a:lnTo>
                <a:lnTo>
                  <a:pt x="3432974" y="914937"/>
                </a:lnTo>
                <a:close/>
              </a:path>
            </a:pathLst>
          </a:custGeom>
          <a:solidFill>
            <a:srgbClr val="3E374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0166" y="3985221"/>
            <a:ext cx="4562056" cy="1164912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2649698" y="5142142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48072" y="1357"/>
                </a:moveTo>
                <a:lnTo>
                  <a:pt x="0" y="1357"/>
                </a:lnTo>
                <a:lnTo>
                  <a:pt x="1613" y="1136"/>
                </a:lnTo>
                <a:lnTo>
                  <a:pt x="23902" y="0"/>
                </a:lnTo>
                <a:lnTo>
                  <a:pt x="46447" y="1136"/>
                </a:lnTo>
                <a:lnTo>
                  <a:pt x="48072" y="1357"/>
                </a:lnTo>
                <a:close/>
              </a:path>
            </a:pathLst>
          </a:custGeom>
          <a:solidFill>
            <a:srgbClr val="3E37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2649698" y="5142142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23902" y="0"/>
                </a:moveTo>
                <a:lnTo>
                  <a:pt x="1613" y="1136"/>
                </a:lnTo>
                <a:lnTo>
                  <a:pt x="0" y="1357"/>
                </a:lnTo>
              </a:path>
              <a:path w="48260" h="1904">
                <a:moveTo>
                  <a:pt x="48072" y="1357"/>
                </a:moveTo>
                <a:lnTo>
                  <a:pt x="46447" y="1136"/>
                </a:lnTo>
                <a:lnTo>
                  <a:pt x="23902" y="0"/>
                </a:lnTo>
              </a:path>
            </a:pathLst>
          </a:custGeom>
          <a:ln w="9524">
            <a:solidFill>
              <a:srgbClr val="3731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2353423" y="5087912"/>
            <a:ext cx="478790" cy="15875"/>
          </a:xfrm>
          <a:custGeom>
            <a:avLst/>
            <a:gdLst/>
            <a:ahLst/>
            <a:cxnLst/>
            <a:rect l="l" t="t" r="r" b="b"/>
            <a:pathLst>
              <a:path w="478789" h="15875">
                <a:moveTo>
                  <a:pt x="240039" y="15775"/>
                </a:moveTo>
                <a:lnTo>
                  <a:pt x="146521" y="14511"/>
                </a:lnTo>
                <a:lnTo>
                  <a:pt x="70231" y="11729"/>
                </a:lnTo>
                <a:lnTo>
                  <a:pt x="18835" y="8948"/>
                </a:lnTo>
                <a:lnTo>
                  <a:pt x="0" y="7683"/>
                </a:lnTo>
                <a:lnTo>
                  <a:pt x="18822" y="6483"/>
                </a:lnTo>
                <a:lnTo>
                  <a:pt x="70129" y="3841"/>
                </a:lnTo>
                <a:lnTo>
                  <a:pt x="146177" y="1200"/>
                </a:lnTo>
                <a:lnTo>
                  <a:pt x="239223" y="0"/>
                </a:lnTo>
                <a:lnTo>
                  <a:pt x="332462" y="1200"/>
                </a:lnTo>
                <a:lnTo>
                  <a:pt x="408501" y="3841"/>
                </a:lnTo>
                <a:lnTo>
                  <a:pt x="459716" y="6483"/>
                </a:lnTo>
                <a:lnTo>
                  <a:pt x="478481" y="7683"/>
                </a:lnTo>
                <a:lnTo>
                  <a:pt x="459781" y="8948"/>
                </a:lnTo>
                <a:lnTo>
                  <a:pt x="408743" y="11729"/>
                </a:lnTo>
                <a:lnTo>
                  <a:pt x="332964" y="14511"/>
                </a:lnTo>
                <a:lnTo>
                  <a:pt x="240039" y="15775"/>
                </a:lnTo>
                <a:close/>
              </a:path>
            </a:pathLst>
          </a:custGeom>
          <a:solidFill>
            <a:srgbClr val="3E37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2353423" y="5087912"/>
            <a:ext cx="478790" cy="15875"/>
          </a:xfrm>
          <a:custGeom>
            <a:avLst/>
            <a:gdLst/>
            <a:ahLst/>
            <a:cxnLst/>
            <a:rect l="l" t="t" r="r" b="b"/>
            <a:pathLst>
              <a:path w="478789" h="15875">
                <a:moveTo>
                  <a:pt x="239223" y="0"/>
                </a:moveTo>
                <a:lnTo>
                  <a:pt x="146177" y="1200"/>
                </a:lnTo>
                <a:lnTo>
                  <a:pt x="70129" y="3841"/>
                </a:lnTo>
                <a:lnTo>
                  <a:pt x="18822" y="6483"/>
                </a:lnTo>
                <a:lnTo>
                  <a:pt x="0" y="7683"/>
                </a:lnTo>
                <a:lnTo>
                  <a:pt x="18835" y="8948"/>
                </a:lnTo>
                <a:lnTo>
                  <a:pt x="70231" y="11729"/>
                </a:lnTo>
                <a:lnTo>
                  <a:pt x="146521" y="14511"/>
                </a:lnTo>
                <a:lnTo>
                  <a:pt x="240039" y="15775"/>
                </a:lnTo>
                <a:lnTo>
                  <a:pt x="332964" y="14511"/>
                </a:lnTo>
                <a:lnTo>
                  <a:pt x="408743" y="11729"/>
                </a:lnTo>
                <a:lnTo>
                  <a:pt x="459781" y="8948"/>
                </a:lnTo>
                <a:lnTo>
                  <a:pt x="478481" y="7683"/>
                </a:lnTo>
                <a:lnTo>
                  <a:pt x="459716" y="6483"/>
                </a:lnTo>
                <a:lnTo>
                  <a:pt x="408501" y="3841"/>
                </a:lnTo>
                <a:lnTo>
                  <a:pt x="332462" y="1200"/>
                </a:lnTo>
                <a:lnTo>
                  <a:pt x="239223" y="0"/>
                </a:lnTo>
                <a:close/>
              </a:path>
            </a:pathLst>
          </a:custGeom>
          <a:ln w="9524">
            <a:solidFill>
              <a:srgbClr val="3731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2388" y="864173"/>
            <a:ext cx="3319222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3061" y="1003992"/>
            <a:ext cx="6717876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E374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www.kaggle.com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762" y="0"/>
            <a:ext cx="1280812" cy="2021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0512" y="1948649"/>
            <a:ext cx="1873488" cy="2628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pc="175" b="0">
                <a:latin typeface="Cambria"/>
                <a:cs typeface="Cambria"/>
              </a:rPr>
              <a:t>Penerapan</a:t>
            </a:r>
            <a:r>
              <a:rPr dirty="0" spc="40" b="0">
                <a:latin typeface="Cambria"/>
                <a:cs typeface="Cambria"/>
              </a:rPr>
              <a:t> </a:t>
            </a:r>
            <a:r>
              <a:rPr dirty="0" spc="190" b="0">
                <a:latin typeface="Cambria"/>
                <a:cs typeface="Cambria"/>
              </a:rPr>
              <a:t>Algoritma</a:t>
            </a:r>
            <a:r>
              <a:rPr dirty="0" spc="40" b="0">
                <a:latin typeface="Cambria"/>
                <a:cs typeface="Cambria"/>
              </a:rPr>
              <a:t> </a:t>
            </a:r>
            <a:r>
              <a:rPr dirty="0" spc="35" i="1"/>
              <a:t>Support</a:t>
            </a:r>
            <a:r>
              <a:rPr dirty="0" spc="40" i="1"/>
              <a:t> </a:t>
            </a:r>
            <a:r>
              <a:rPr dirty="0" spc="10" i="1"/>
              <a:t>Vector</a:t>
            </a:r>
            <a:r>
              <a:rPr dirty="0" spc="45" i="1"/>
              <a:t> </a:t>
            </a:r>
            <a:r>
              <a:rPr dirty="0" spc="100" i="1"/>
              <a:t>Machine </a:t>
            </a:r>
            <a:r>
              <a:rPr dirty="0" spc="-515" i="1"/>
              <a:t> </a:t>
            </a:r>
            <a:r>
              <a:rPr dirty="0" spc="220" b="0">
                <a:latin typeface="Cambria"/>
                <a:cs typeface="Cambria"/>
              </a:rPr>
              <a:t>Dan </a:t>
            </a:r>
            <a:r>
              <a:rPr dirty="0" spc="50" i="1"/>
              <a:t>Scale </a:t>
            </a:r>
            <a:r>
              <a:rPr dirty="0" spc="35" i="1"/>
              <a:t>Invariant </a:t>
            </a:r>
            <a:r>
              <a:rPr dirty="0" spc="25" i="1"/>
              <a:t>Feature </a:t>
            </a:r>
            <a:r>
              <a:rPr dirty="0" spc="35" i="1"/>
              <a:t>Transform </a:t>
            </a:r>
            <a:r>
              <a:rPr dirty="0" spc="195" b="0">
                <a:latin typeface="Cambria"/>
                <a:cs typeface="Cambria"/>
              </a:rPr>
              <a:t>untuk </a:t>
            </a:r>
            <a:r>
              <a:rPr dirty="0" spc="200" b="0">
                <a:latin typeface="Cambria"/>
                <a:cs typeface="Cambria"/>
              </a:rPr>
              <a:t> </a:t>
            </a:r>
            <a:r>
              <a:rPr dirty="0" spc="120">
                <a:latin typeface="Cambria"/>
                <a:cs typeface="Cambria"/>
              </a:rPr>
              <a:t>Pengenalan </a:t>
            </a:r>
            <a:r>
              <a:rPr dirty="0" spc="114">
                <a:latin typeface="Cambria"/>
                <a:cs typeface="Cambria"/>
              </a:rPr>
              <a:t>Tulisan </a:t>
            </a:r>
            <a:r>
              <a:rPr dirty="0" spc="155">
                <a:latin typeface="Cambria"/>
                <a:cs typeface="Cambria"/>
              </a:rPr>
              <a:t>Tangan </a:t>
            </a:r>
            <a:r>
              <a:rPr dirty="0" spc="170" b="0">
                <a:latin typeface="Cambria"/>
                <a:cs typeface="Cambria"/>
              </a:rPr>
              <a:t>pada </a:t>
            </a:r>
            <a:r>
              <a:rPr dirty="0" spc="70">
                <a:latin typeface="Cambria"/>
                <a:cs typeface="Cambria"/>
              </a:rPr>
              <a:t>Karakter </a:t>
            </a:r>
            <a:r>
              <a:rPr dirty="0" spc="75">
                <a:latin typeface="Cambria"/>
                <a:cs typeface="Cambria"/>
              </a:rPr>
              <a:t> </a:t>
            </a:r>
            <a:r>
              <a:rPr dirty="0" spc="105">
                <a:latin typeface="Cambria"/>
                <a:cs typeface="Cambria"/>
              </a:rPr>
              <a:t>Hanacaraka</a:t>
            </a:r>
            <a:r>
              <a:rPr dirty="0" spc="35">
                <a:latin typeface="Cambria"/>
                <a:cs typeface="Cambria"/>
              </a:rPr>
              <a:t> </a:t>
            </a:r>
            <a:r>
              <a:rPr dirty="0" spc="85">
                <a:latin typeface="Cambria"/>
                <a:cs typeface="Cambria"/>
              </a:rPr>
              <a:t>Aksara</a:t>
            </a:r>
            <a:r>
              <a:rPr dirty="0" spc="40">
                <a:latin typeface="Cambria"/>
                <a:cs typeface="Cambria"/>
              </a:rPr>
              <a:t> </a:t>
            </a:r>
            <a:r>
              <a:rPr dirty="0" spc="90">
                <a:latin typeface="Cambria"/>
                <a:cs typeface="Cambria"/>
              </a:rPr>
              <a:t>Jawa</a:t>
            </a:r>
          </a:p>
        </p:txBody>
      </p:sp>
      <p:sp>
        <p:nvSpPr>
          <p:cNvPr id="5" name="object 5"/>
          <p:cNvSpPr/>
          <p:nvPr/>
        </p:nvSpPr>
        <p:spPr>
          <a:xfrm>
            <a:off x="3450437" y="4774856"/>
            <a:ext cx="2247900" cy="93980"/>
          </a:xfrm>
          <a:custGeom>
            <a:avLst/>
            <a:gdLst/>
            <a:ahLst/>
            <a:cxnLst/>
            <a:rect l="l" t="t" r="r" b="b"/>
            <a:pathLst>
              <a:path w="2247900" h="93979">
                <a:moveTo>
                  <a:pt x="2247646" y="60769"/>
                </a:moveTo>
                <a:lnTo>
                  <a:pt x="2240457" y="60769"/>
                </a:lnTo>
                <a:lnTo>
                  <a:pt x="2213013" y="61125"/>
                </a:lnTo>
                <a:lnTo>
                  <a:pt x="2185593" y="61582"/>
                </a:lnTo>
                <a:lnTo>
                  <a:pt x="2158339" y="62026"/>
                </a:lnTo>
                <a:lnTo>
                  <a:pt x="2131377" y="62382"/>
                </a:lnTo>
                <a:lnTo>
                  <a:pt x="2103958" y="62903"/>
                </a:lnTo>
                <a:lnTo>
                  <a:pt x="2076615" y="63715"/>
                </a:lnTo>
                <a:lnTo>
                  <a:pt x="2049449" y="64516"/>
                </a:lnTo>
                <a:lnTo>
                  <a:pt x="2022513" y="65049"/>
                </a:lnTo>
                <a:lnTo>
                  <a:pt x="1995093" y="65443"/>
                </a:lnTo>
                <a:lnTo>
                  <a:pt x="1967890" y="65887"/>
                </a:lnTo>
                <a:lnTo>
                  <a:pt x="1940737" y="66306"/>
                </a:lnTo>
                <a:lnTo>
                  <a:pt x="1913432" y="66662"/>
                </a:lnTo>
                <a:lnTo>
                  <a:pt x="1886140" y="67056"/>
                </a:lnTo>
                <a:lnTo>
                  <a:pt x="1831860" y="68148"/>
                </a:lnTo>
                <a:lnTo>
                  <a:pt x="1804568" y="68554"/>
                </a:lnTo>
                <a:lnTo>
                  <a:pt x="1801736" y="68656"/>
                </a:lnTo>
                <a:lnTo>
                  <a:pt x="1796072" y="68656"/>
                </a:lnTo>
                <a:lnTo>
                  <a:pt x="1770862" y="68338"/>
                </a:lnTo>
                <a:lnTo>
                  <a:pt x="1720697" y="66967"/>
                </a:lnTo>
                <a:lnTo>
                  <a:pt x="1695488" y="66662"/>
                </a:lnTo>
                <a:lnTo>
                  <a:pt x="1668183" y="67614"/>
                </a:lnTo>
                <a:lnTo>
                  <a:pt x="1641030" y="69367"/>
                </a:lnTo>
                <a:lnTo>
                  <a:pt x="1613827" y="71120"/>
                </a:lnTo>
                <a:lnTo>
                  <a:pt x="1586407" y="72072"/>
                </a:lnTo>
                <a:lnTo>
                  <a:pt x="1584883" y="72161"/>
                </a:lnTo>
                <a:lnTo>
                  <a:pt x="1581607" y="72161"/>
                </a:lnTo>
                <a:lnTo>
                  <a:pt x="1556727" y="71602"/>
                </a:lnTo>
                <a:lnTo>
                  <a:pt x="1507210" y="69113"/>
                </a:lnTo>
                <a:lnTo>
                  <a:pt x="1482331" y="68554"/>
                </a:lnTo>
                <a:lnTo>
                  <a:pt x="1368450" y="68554"/>
                </a:lnTo>
                <a:lnTo>
                  <a:pt x="1344498" y="68745"/>
                </a:lnTo>
                <a:lnTo>
                  <a:pt x="1320368" y="69176"/>
                </a:lnTo>
                <a:lnTo>
                  <a:pt x="1296098" y="69596"/>
                </a:lnTo>
                <a:lnTo>
                  <a:pt x="1271778" y="69786"/>
                </a:lnTo>
                <a:lnTo>
                  <a:pt x="1259586" y="69786"/>
                </a:lnTo>
                <a:lnTo>
                  <a:pt x="1250607" y="69684"/>
                </a:lnTo>
                <a:lnTo>
                  <a:pt x="1241602" y="69621"/>
                </a:lnTo>
                <a:lnTo>
                  <a:pt x="1232547" y="69608"/>
                </a:lnTo>
                <a:lnTo>
                  <a:pt x="1223441" y="69596"/>
                </a:lnTo>
                <a:lnTo>
                  <a:pt x="1205280" y="69634"/>
                </a:lnTo>
                <a:lnTo>
                  <a:pt x="1168793" y="69761"/>
                </a:lnTo>
                <a:lnTo>
                  <a:pt x="1150505" y="69786"/>
                </a:lnTo>
                <a:lnTo>
                  <a:pt x="1132255" y="69837"/>
                </a:lnTo>
                <a:lnTo>
                  <a:pt x="1096010" y="70027"/>
                </a:lnTo>
                <a:lnTo>
                  <a:pt x="1078001" y="70078"/>
                </a:lnTo>
                <a:lnTo>
                  <a:pt x="1014120" y="68973"/>
                </a:lnTo>
                <a:lnTo>
                  <a:pt x="959853" y="66713"/>
                </a:lnTo>
                <a:lnTo>
                  <a:pt x="932561" y="65900"/>
                </a:lnTo>
                <a:lnTo>
                  <a:pt x="918870" y="65684"/>
                </a:lnTo>
                <a:lnTo>
                  <a:pt x="905230" y="65570"/>
                </a:lnTo>
                <a:lnTo>
                  <a:pt x="891590" y="65519"/>
                </a:lnTo>
                <a:lnTo>
                  <a:pt x="877912" y="65519"/>
                </a:lnTo>
                <a:lnTo>
                  <a:pt x="864349" y="65506"/>
                </a:lnTo>
                <a:lnTo>
                  <a:pt x="823480" y="65049"/>
                </a:lnTo>
                <a:lnTo>
                  <a:pt x="769150" y="62103"/>
                </a:lnTo>
                <a:lnTo>
                  <a:pt x="742276" y="60109"/>
                </a:lnTo>
                <a:lnTo>
                  <a:pt x="715479" y="58877"/>
                </a:lnTo>
                <a:lnTo>
                  <a:pt x="688060" y="58280"/>
                </a:lnTo>
                <a:lnTo>
                  <a:pt x="660857" y="57645"/>
                </a:lnTo>
                <a:lnTo>
                  <a:pt x="633704" y="56921"/>
                </a:lnTo>
                <a:lnTo>
                  <a:pt x="606399" y="56121"/>
                </a:lnTo>
                <a:lnTo>
                  <a:pt x="579094" y="55486"/>
                </a:lnTo>
                <a:lnTo>
                  <a:pt x="551942" y="54737"/>
                </a:lnTo>
                <a:lnTo>
                  <a:pt x="524738" y="53886"/>
                </a:lnTo>
                <a:lnTo>
                  <a:pt x="497319" y="52984"/>
                </a:lnTo>
                <a:lnTo>
                  <a:pt x="466432" y="52298"/>
                </a:lnTo>
                <a:lnTo>
                  <a:pt x="403834" y="51028"/>
                </a:lnTo>
                <a:lnTo>
                  <a:pt x="341515" y="48564"/>
                </a:lnTo>
                <a:lnTo>
                  <a:pt x="279933" y="45072"/>
                </a:lnTo>
                <a:lnTo>
                  <a:pt x="249110" y="42926"/>
                </a:lnTo>
                <a:lnTo>
                  <a:pt x="219583" y="40894"/>
                </a:lnTo>
                <a:lnTo>
                  <a:pt x="160616" y="37414"/>
                </a:lnTo>
                <a:lnTo>
                  <a:pt x="117411" y="35915"/>
                </a:lnTo>
                <a:lnTo>
                  <a:pt x="76225" y="35433"/>
                </a:lnTo>
                <a:lnTo>
                  <a:pt x="60350" y="35496"/>
                </a:lnTo>
                <a:lnTo>
                  <a:pt x="12217" y="36664"/>
                </a:lnTo>
                <a:lnTo>
                  <a:pt x="0" y="42316"/>
                </a:lnTo>
                <a:lnTo>
                  <a:pt x="3187" y="46189"/>
                </a:lnTo>
                <a:lnTo>
                  <a:pt x="12433" y="47955"/>
                </a:lnTo>
                <a:lnTo>
                  <a:pt x="13081" y="47955"/>
                </a:lnTo>
                <a:lnTo>
                  <a:pt x="39992" y="48958"/>
                </a:lnTo>
                <a:lnTo>
                  <a:pt x="66840" y="50520"/>
                </a:lnTo>
                <a:lnTo>
                  <a:pt x="93637" y="52146"/>
                </a:lnTo>
                <a:lnTo>
                  <a:pt x="120421" y="53365"/>
                </a:lnTo>
                <a:lnTo>
                  <a:pt x="147193" y="54635"/>
                </a:lnTo>
                <a:lnTo>
                  <a:pt x="173875" y="55981"/>
                </a:lnTo>
                <a:lnTo>
                  <a:pt x="200406" y="57404"/>
                </a:lnTo>
                <a:lnTo>
                  <a:pt x="226682" y="58877"/>
                </a:lnTo>
                <a:lnTo>
                  <a:pt x="253619" y="59905"/>
                </a:lnTo>
                <a:lnTo>
                  <a:pt x="280670" y="60833"/>
                </a:lnTo>
                <a:lnTo>
                  <a:pt x="307568" y="61849"/>
                </a:lnTo>
                <a:lnTo>
                  <a:pt x="334022" y="63144"/>
                </a:lnTo>
                <a:lnTo>
                  <a:pt x="360794" y="64668"/>
                </a:lnTo>
                <a:lnTo>
                  <a:pt x="387578" y="65887"/>
                </a:lnTo>
                <a:lnTo>
                  <a:pt x="414362" y="67081"/>
                </a:lnTo>
                <a:lnTo>
                  <a:pt x="441147" y="68554"/>
                </a:lnTo>
                <a:lnTo>
                  <a:pt x="467931" y="70954"/>
                </a:lnTo>
                <a:lnTo>
                  <a:pt x="494817" y="73685"/>
                </a:lnTo>
                <a:lnTo>
                  <a:pt x="521855" y="76187"/>
                </a:lnTo>
                <a:lnTo>
                  <a:pt x="549135" y="77952"/>
                </a:lnTo>
                <a:lnTo>
                  <a:pt x="576707" y="79159"/>
                </a:lnTo>
                <a:lnTo>
                  <a:pt x="604304" y="80416"/>
                </a:lnTo>
                <a:lnTo>
                  <a:pt x="659955" y="82600"/>
                </a:lnTo>
                <a:lnTo>
                  <a:pt x="686739" y="82981"/>
                </a:lnTo>
                <a:lnTo>
                  <a:pt x="702754" y="82892"/>
                </a:lnTo>
                <a:lnTo>
                  <a:pt x="734847" y="82499"/>
                </a:lnTo>
                <a:lnTo>
                  <a:pt x="750976" y="82410"/>
                </a:lnTo>
                <a:lnTo>
                  <a:pt x="757720" y="82410"/>
                </a:lnTo>
                <a:lnTo>
                  <a:pt x="770788" y="82600"/>
                </a:lnTo>
                <a:lnTo>
                  <a:pt x="798258" y="83083"/>
                </a:lnTo>
                <a:lnTo>
                  <a:pt x="825766" y="83832"/>
                </a:lnTo>
                <a:lnTo>
                  <a:pt x="853274" y="84658"/>
                </a:lnTo>
                <a:lnTo>
                  <a:pt x="880745" y="85356"/>
                </a:lnTo>
                <a:lnTo>
                  <a:pt x="894676" y="85572"/>
                </a:lnTo>
                <a:lnTo>
                  <a:pt x="908418" y="85686"/>
                </a:lnTo>
                <a:lnTo>
                  <a:pt x="922045" y="85725"/>
                </a:lnTo>
                <a:lnTo>
                  <a:pt x="949007" y="85737"/>
                </a:lnTo>
                <a:lnTo>
                  <a:pt x="962444" y="85788"/>
                </a:lnTo>
                <a:lnTo>
                  <a:pt x="975956" y="85890"/>
                </a:lnTo>
                <a:lnTo>
                  <a:pt x="989609" y="86118"/>
                </a:lnTo>
                <a:lnTo>
                  <a:pt x="1016431" y="87122"/>
                </a:lnTo>
                <a:lnTo>
                  <a:pt x="1043381" y="89027"/>
                </a:lnTo>
                <a:lnTo>
                  <a:pt x="1070495" y="90932"/>
                </a:lnTo>
                <a:lnTo>
                  <a:pt x="1097813" y="91998"/>
                </a:lnTo>
                <a:lnTo>
                  <a:pt x="1107617" y="91998"/>
                </a:lnTo>
                <a:lnTo>
                  <a:pt x="1129728" y="91808"/>
                </a:lnTo>
                <a:lnTo>
                  <a:pt x="1151890" y="91389"/>
                </a:lnTo>
                <a:lnTo>
                  <a:pt x="1174026" y="90957"/>
                </a:lnTo>
                <a:lnTo>
                  <a:pt x="1196009" y="90766"/>
                </a:lnTo>
                <a:lnTo>
                  <a:pt x="1205814" y="90766"/>
                </a:lnTo>
                <a:lnTo>
                  <a:pt x="1214958" y="90881"/>
                </a:lnTo>
                <a:lnTo>
                  <a:pt x="1224102" y="90932"/>
                </a:lnTo>
                <a:lnTo>
                  <a:pt x="1233246" y="90957"/>
                </a:lnTo>
                <a:lnTo>
                  <a:pt x="1242390" y="90957"/>
                </a:lnTo>
                <a:lnTo>
                  <a:pt x="1260386" y="90932"/>
                </a:lnTo>
                <a:lnTo>
                  <a:pt x="1296644" y="90792"/>
                </a:lnTo>
                <a:lnTo>
                  <a:pt x="1314894" y="90766"/>
                </a:lnTo>
                <a:lnTo>
                  <a:pt x="1341805" y="91249"/>
                </a:lnTo>
                <a:lnTo>
                  <a:pt x="1395971" y="93408"/>
                </a:lnTo>
                <a:lnTo>
                  <a:pt x="1422882" y="93903"/>
                </a:lnTo>
                <a:lnTo>
                  <a:pt x="1449933" y="93662"/>
                </a:lnTo>
                <a:lnTo>
                  <a:pt x="1477073" y="93141"/>
                </a:lnTo>
                <a:lnTo>
                  <a:pt x="1504175" y="92621"/>
                </a:lnTo>
                <a:lnTo>
                  <a:pt x="1531099" y="92379"/>
                </a:lnTo>
                <a:lnTo>
                  <a:pt x="1558404" y="91668"/>
                </a:lnTo>
                <a:lnTo>
                  <a:pt x="1585556" y="90436"/>
                </a:lnTo>
                <a:lnTo>
                  <a:pt x="1612760" y="89204"/>
                </a:lnTo>
                <a:lnTo>
                  <a:pt x="1640179" y="88493"/>
                </a:lnTo>
                <a:lnTo>
                  <a:pt x="1643659" y="88392"/>
                </a:lnTo>
                <a:lnTo>
                  <a:pt x="1647367" y="88303"/>
                </a:lnTo>
                <a:lnTo>
                  <a:pt x="1650847" y="88303"/>
                </a:lnTo>
                <a:lnTo>
                  <a:pt x="1672475" y="88633"/>
                </a:lnTo>
                <a:lnTo>
                  <a:pt x="1694154" y="89395"/>
                </a:lnTo>
                <a:lnTo>
                  <a:pt x="1715795" y="90144"/>
                </a:lnTo>
                <a:lnTo>
                  <a:pt x="1737283" y="90487"/>
                </a:lnTo>
                <a:lnTo>
                  <a:pt x="1744472" y="90487"/>
                </a:lnTo>
                <a:lnTo>
                  <a:pt x="1748180" y="90385"/>
                </a:lnTo>
                <a:lnTo>
                  <a:pt x="1779397" y="89204"/>
                </a:lnTo>
                <a:lnTo>
                  <a:pt x="1810207" y="87236"/>
                </a:lnTo>
                <a:lnTo>
                  <a:pt x="1840801" y="85191"/>
                </a:lnTo>
                <a:lnTo>
                  <a:pt x="1871408" y="83743"/>
                </a:lnTo>
                <a:lnTo>
                  <a:pt x="1902256" y="82765"/>
                </a:lnTo>
                <a:lnTo>
                  <a:pt x="1933003" y="81597"/>
                </a:lnTo>
                <a:lnTo>
                  <a:pt x="1963547" y="80340"/>
                </a:lnTo>
                <a:lnTo>
                  <a:pt x="1993773" y="79095"/>
                </a:lnTo>
                <a:lnTo>
                  <a:pt x="2024773" y="78079"/>
                </a:lnTo>
                <a:lnTo>
                  <a:pt x="2087105" y="77025"/>
                </a:lnTo>
                <a:lnTo>
                  <a:pt x="2148789" y="74104"/>
                </a:lnTo>
                <a:lnTo>
                  <a:pt x="2209774" y="69913"/>
                </a:lnTo>
                <a:lnTo>
                  <a:pt x="2240457" y="67792"/>
                </a:lnTo>
                <a:lnTo>
                  <a:pt x="2246782" y="67411"/>
                </a:lnTo>
                <a:lnTo>
                  <a:pt x="2247646" y="60769"/>
                </a:lnTo>
                <a:close/>
              </a:path>
              <a:path w="2247900" h="93979">
                <a:moveTo>
                  <a:pt x="2247646" y="25349"/>
                </a:moveTo>
                <a:lnTo>
                  <a:pt x="2240457" y="25349"/>
                </a:lnTo>
                <a:lnTo>
                  <a:pt x="2213013" y="25704"/>
                </a:lnTo>
                <a:lnTo>
                  <a:pt x="2185593" y="26149"/>
                </a:lnTo>
                <a:lnTo>
                  <a:pt x="2158339" y="26606"/>
                </a:lnTo>
                <a:lnTo>
                  <a:pt x="2131377" y="26962"/>
                </a:lnTo>
                <a:lnTo>
                  <a:pt x="2103958" y="27482"/>
                </a:lnTo>
                <a:lnTo>
                  <a:pt x="2076615" y="28295"/>
                </a:lnTo>
                <a:lnTo>
                  <a:pt x="2049449" y="29095"/>
                </a:lnTo>
                <a:lnTo>
                  <a:pt x="2022513" y="29616"/>
                </a:lnTo>
                <a:lnTo>
                  <a:pt x="1995093" y="30022"/>
                </a:lnTo>
                <a:lnTo>
                  <a:pt x="1967890" y="30454"/>
                </a:lnTo>
                <a:lnTo>
                  <a:pt x="1940737" y="30886"/>
                </a:lnTo>
                <a:lnTo>
                  <a:pt x="1913432" y="31229"/>
                </a:lnTo>
                <a:lnTo>
                  <a:pt x="1886140" y="31635"/>
                </a:lnTo>
                <a:lnTo>
                  <a:pt x="1831860" y="32727"/>
                </a:lnTo>
                <a:lnTo>
                  <a:pt x="1804568" y="33134"/>
                </a:lnTo>
                <a:lnTo>
                  <a:pt x="1801736" y="33223"/>
                </a:lnTo>
                <a:lnTo>
                  <a:pt x="1796072" y="33223"/>
                </a:lnTo>
                <a:lnTo>
                  <a:pt x="1770862" y="32918"/>
                </a:lnTo>
                <a:lnTo>
                  <a:pt x="1720697" y="31546"/>
                </a:lnTo>
                <a:lnTo>
                  <a:pt x="1695488" y="31229"/>
                </a:lnTo>
                <a:lnTo>
                  <a:pt x="1668183" y="32181"/>
                </a:lnTo>
                <a:lnTo>
                  <a:pt x="1641030" y="33934"/>
                </a:lnTo>
                <a:lnTo>
                  <a:pt x="1613827" y="35687"/>
                </a:lnTo>
                <a:lnTo>
                  <a:pt x="1586407" y="36639"/>
                </a:lnTo>
                <a:lnTo>
                  <a:pt x="1584883" y="36741"/>
                </a:lnTo>
                <a:lnTo>
                  <a:pt x="1581607" y="36741"/>
                </a:lnTo>
                <a:lnTo>
                  <a:pt x="1556727" y="36169"/>
                </a:lnTo>
                <a:lnTo>
                  <a:pt x="1507210" y="33693"/>
                </a:lnTo>
                <a:lnTo>
                  <a:pt x="1482331" y="33134"/>
                </a:lnTo>
                <a:lnTo>
                  <a:pt x="1368450" y="33134"/>
                </a:lnTo>
                <a:lnTo>
                  <a:pt x="1344498" y="33324"/>
                </a:lnTo>
                <a:lnTo>
                  <a:pt x="1320368" y="33743"/>
                </a:lnTo>
                <a:lnTo>
                  <a:pt x="1296098" y="34175"/>
                </a:lnTo>
                <a:lnTo>
                  <a:pt x="1271778" y="34366"/>
                </a:lnTo>
                <a:lnTo>
                  <a:pt x="1259586" y="34366"/>
                </a:lnTo>
                <a:lnTo>
                  <a:pt x="1250607" y="34251"/>
                </a:lnTo>
                <a:lnTo>
                  <a:pt x="1241602" y="34201"/>
                </a:lnTo>
                <a:lnTo>
                  <a:pt x="1232547" y="34175"/>
                </a:lnTo>
                <a:lnTo>
                  <a:pt x="1223441" y="34175"/>
                </a:lnTo>
                <a:lnTo>
                  <a:pt x="1205280" y="34201"/>
                </a:lnTo>
                <a:lnTo>
                  <a:pt x="1168793" y="34340"/>
                </a:lnTo>
                <a:lnTo>
                  <a:pt x="1150505" y="34366"/>
                </a:lnTo>
                <a:lnTo>
                  <a:pt x="1132255" y="34404"/>
                </a:lnTo>
                <a:lnTo>
                  <a:pt x="1096010" y="34607"/>
                </a:lnTo>
                <a:lnTo>
                  <a:pt x="1078001" y="34645"/>
                </a:lnTo>
                <a:lnTo>
                  <a:pt x="1014120" y="33540"/>
                </a:lnTo>
                <a:lnTo>
                  <a:pt x="959853" y="31292"/>
                </a:lnTo>
                <a:lnTo>
                  <a:pt x="932561" y="30467"/>
                </a:lnTo>
                <a:lnTo>
                  <a:pt x="918870" y="30251"/>
                </a:lnTo>
                <a:lnTo>
                  <a:pt x="905230" y="30137"/>
                </a:lnTo>
                <a:lnTo>
                  <a:pt x="891590" y="30099"/>
                </a:lnTo>
                <a:lnTo>
                  <a:pt x="877912" y="30099"/>
                </a:lnTo>
                <a:lnTo>
                  <a:pt x="864349" y="30086"/>
                </a:lnTo>
                <a:lnTo>
                  <a:pt x="823480" y="29616"/>
                </a:lnTo>
                <a:lnTo>
                  <a:pt x="769150" y="26670"/>
                </a:lnTo>
                <a:lnTo>
                  <a:pt x="742276" y="24676"/>
                </a:lnTo>
                <a:lnTo>
                  <a:pt x="715479" y="23444"/>
                </a:lnTo>
                <a:lnTo>
                  <a:pt x="688060" y="22860"/>
                </a:lnTo>
                <a:lnTo>
                  <a:pt x="660857" y="22212"/>
                </a:lnTo>
                <a:lnTo>
                  <a:pt x="633704" y="21501"/>
                </a:lnTo>
                <a:lnTo>
                  <a:pt x="606399" y="20701"/>
                </a:lnTo>
                <a:lnTo>
                  <a:pt x="579094" y="20066"/>
                </a:lnTo>
                <a:lnTo>
                  <a:pt x="551942" y="19304"/>
                </a:lnTo>
                <a:lnTo>
                  <a:pt x="524738" y="18465"/>
                </a:lnTo>
                <a:lnTo>
                  <a:pt x="497319" y="17564"/>
                </a:lnTo>
                <a:lnTo>
                  <a:pt x="466432" y="16878"/>
                </a:lnTo>
                <a:lnTo>
                  <a:pt x="403834" y="15595"/>
                </a:lnTo>
                <a:lnTo>
                  <a:pt x="341515" y="13131"/>
                </a:lnTo>
                <a:lnTo>
                  <a:pt x="279933" y="9652"/>
                </a:lnTo>
                <a:lnTo>
                  <a:pt x="249110" y="7505"/>
                </a:lnTo>
                <a:lnTo>
                  <a:pt x="219583" y="5461"/>
                </a:lnTo>
                <a:lnTo>
                  <a:pt x="160616" y="1993"/>
                </a:lnTo>
                <a:lnTo>
                  <a:pt x="117411" y="482"/>
                </a:lnTo>
                <a:lnTo>
                  <a:pt x="76225" y="0"/>
                </a:lnTo>
                <a:lnTo>
                  <a:pt x="60350" y="76"/>
                </a:lnTo>
                <a:lnTo>
                  <a:pt x="12217" y="1244"/>
                </a:lnTo>
                <a:lnTo>
                  <a:pt x="0" y="6883"/>
                </a:lnTo>
                <a:lnTo>
                  <a:pt x="3187" y="10769"/>
                </a:lnTo>
                <a:lnTo>
                  <a:pt x="12433" y="12534"/>
                </a:lnTo>
                <a:lnTo>
                  <a:pt x="13081" y="12534"/>
                </a:lnTo>
                <a:lnTo>
                  <a:pt x="39992" y="13538"/>
                </a:lnTo>
                <a:lnTo>
                  <a:pt x="66840" y="15100"/>
                </a:lnTo>
                <a:lnTo>
                  <a:pt x="93637" y="16725"/>
                </a:lnTo>
                <a:lnTo>
                  <a:pt x="120421" y="17945"/>
                </a:lnTo>
                <a:lnTo>
                  <a:pt x="147193" y="19202"/>
                </a:lnTo>
                <a:lnTo>
                  <a:pt x="173875" y="20548"/>
                </a:lnTo>
                <a:lnTo>
                  <a:pt x="200406" y="21971"/>
                </a:lnTo>
                <a:lnTo>
                  <a:pt x="226682" y="23444"/>
                </a:lnTo>
                <a:lnTo>
                  <a:pt x="253619" y="24472"/>
                </a:lnTo>
                <a:lnTo>
                  <a:pt x="280670" y="25412"/>
                </a:lnTo>
                <a:lnTo>
                  <a:pt x="307568" y="26428"/>
                </a:lnTo>
                <a:lnTo>
                  <a:pt x="334022" y="27724"/>
                </a:lnTo>
                <a:lnTo>
                  <a:pt x="360794" y="29248"/>
                </a:lnTo>
                <a:lnTo>
                  <a:pt x="387578" y="30454"/>
                </a:lnTo>
                <a:lnTo>
                  <a:pt x="414362" y="31661"/>
                </a:lnTo>
                <a:lnTo>
                  <a:pt x="441147" y="33134"/>
                </a:lnTo>
                <a:lnTo>
                  <a:pt x="467931" y="35534"/>
                </a:lnTo>
                <a:lnTo>
                  <a:pt x="494817" y="38252"/>
                </a:lnTo>
                <a:lnTo>
                  <a:pt x="521855" y="40767"/>
                </a:lnTo>
                <a:lnTo>
                  <a:pt x="549135" y="42532"/>
                </a:lnTo>
                <a:lnTo>
                  <a:pt x="576707" y="43738"/>
                </a:lnTo>
                <a:lnTo>
                  <a:pt x="604304" y="44996"/>
                </a:lnTo>
                <a:lnTo>
                  <a:pt x="659955" y="47180"/>
                </a:lnTo>
                <a:lnTo>
                  <a:pt x="686739" y="47561"/>
                </a:lnTo>
                <a:lnTo>
                  <a:pt x="702754" y="47472"/>
                </a:lnTo>
                <a:lnTo>
                  <a:pt x="734847" y="47078"/>
                </a:lnTo>
                <a:lnTo>
                  <a:pt x="750976" y="46990"/>
                </a:lnTo>
                <a:lnTo>
                  <a:pt x="757720" y="46990"/>
                </a:lnTo>
                <a:lnTo>
                  <a:pt x="770788" y="47180"/>
                </a:lnTo>
                <a:lnTo>
                  <a:pt x="798258" y="47663"/>
                </a:lnTo>
                <a:lnTo>
                  <a:pt x="825766" y="48412"/>
                </a:lnTo>
                <a:lnTo>
                  <a:pt x="853274" y="49237"/>
                </a:lnTo>
                <a:lnTo>
                  <a:pt x="880745" y="49936"/>
                </a:lnTo>
                <a:lnTo>
                  <a:pt x="894676" y="50152"/>
                </a:lnTo>
                <a:lnTo>
                  <a:pt x="908418" y="50266"/>
                </a:lnTo>
                <a:lnTo>
                  <a:pt x="922045" y="50304"/>
                </a:lnTo>
                <a:lnTo>
                  <a:pt x="949007" y="50317"/>
                </a:lnTo>
                <a:lnTo>
                  <a:pt x="962444" y="50355"/>
                </a:lnTo>
                <a:lnTo>
                  <a:pt x="1016431" y="51701"/>
                </a:lnTo>
                <a:lnTo>
                  <a:pt x="1070495" y="55511"/>
                </a:lnTo>
                <a:lnTo>
                  <a:pt x="1097813" y="56578"/>
                </a:lnTo>
                <a:lnTo>
                  <a:pt x="1107617" y="56578"/>
                </a:lnTo>
                <a:lnTo>
                  <a:pt x="1129728" y="56388"/>
                </a:lnTo>
                <a:lnTo>
                  <a:pt x="1151890" y="55956"/>
                </a:lnTo>
                <a:lnTo>
                  <a:pt x="1174026" y="55537"/>
                </a:lnTo>
                <a:lnTo>
                  <a:pt x="1196009" y="55346"/>
                </a:lnTo>
                <a:lnTo>
                  <a:pt x="1205814" y="55346"/>
                </a:lnTo>
                <a:lnTo>
                  <a:pt x="1214958" y="55448"/>
                </a:lnTo>
                <a:lnTo>
                  <a:pt x="1224102" y="55511"/>
                </a:lnTo>
                <a:lnTo>
                  <a:pt x="1233246" y="55524"/>
                </a:lnTo>
                <a:lnTo>
                  <a:pt x="1242390" y="55537"/>
                </a:lnTo>
                <a:lnTo>
                  <a:pt x="1260386" y="55499"/>
                </a:lnTo>
                <a:lnTo>
                  <a:pt x="1296644" y="55372"/>
                </a:lnTo>
                <a:lnTo>
                  <a:pt x="1314894" y="55346"/>
                </a:lnTo>
                <a:lnTo>
                  <a:pt x="1341805" y="55829"/>
                </a:lnTo>
                <a:lnTo>
                  <a:pt x="1395971" y="57988"/>
                </a:lnTo>
                <a:lnTo>
                  <a:pt x="1422882" y="58470"/>
                </a:lnTo>
                <a:lnTo>
                  <a:pt x="1449933" y="58242"/>
                </a:lnTo>
                <a:lnTo>
                  <a:pt x="1477073" y="57708"/>
                </a:lnTo>
                <a:lnTo>
                  <a:pt x="1504175" y="57188"/>
                </a:lnTo>
                <a:lnTo>
                  <a:pt x="1531099" y="56959"/>
                </a:lnTo>
                <a:lnTo>
                  <a:pt x="1558404" y="56235"/>
                </a:lnTo>
                <a:lnTo>
                  <a:pt x="1585556" y="55003"/>
                </a:lnTo>
                <a:lnTo>
                  <a:pt x="1612760" y="53771"/>
                </a:lnTo>
                <a:lnTo>
                  <a:pt x="1640179" y="53060"/>
                </a:lnTo>
                <a:lnTo>
                  <a:pt x="1643659" y="52971"/>
                </a:lnTo>
                <a:lnTo>
                  <a:pt x="1647367" y="52870"/>
                </a:lnTo>
                <a:lnTo>
                  <a:pt x="1650847" y="52870"/>
                </a:lnTo>
                <a:lnTo>
                  <a:pt x="1672475" y="53213"/>
                </a:lnTo>
                <a:lnTo>
                  <a:pt x="1694154" y="53962"/>
                </a:lnTo>
                <a:lnTo>
                  <a:pt x="1715795" y="54711"/>
                </a:lnTo>
                <a:lnTo>
                  <a:pt x="1737283" y="55054"/>
                </a:lnTo>
                <a:lnTo>
                  <a:pt x="1744472" y="55054"/>
                </a:lnTo>
                <a:lnTo>
                  <a:pt x="1748180" y="54965"/>
                </a:lnTo>
                <a:lnTo>
                  <a:pt x="1779397" y="53771"/>
                </a:lnTo>
                <a:lnTo>
                  <a:pt x="1810207" y="51816"/>
                </a:lnTo>
                <a:lnTo>
                  <a:pt x="1840801" y="49771"/>
                </a:lnTo>
                <a:lnTo>
                  <a:pt x="1871408" y="48323"/>
                </a:lnTo>
                <a:lnTo>
                  <a:pt x="1902256" y="47332"/>
                </a:lnTo>
                <a:lnTo>
                  <a:pt x="1933003" y="46164"/>
                </a:lnTo>
                <a:lnTo>
                  <a:pt x="1963547" y="44907"/>
                </a:lnTo>
                <a:lnTo>
                  <a:pt x="1993773" y="43662"/>
                </a:lnTo>
                <a:lnTo>
                  <a:pt x="2024773" y="42659"/>
                </a:lnTo>
                <a:lnTo>
                  <a:pt x="2087105" y="41592"/>
                </a:lnTo>
                <a:lnTo>
                  <a:pt x="2148789" y="38684"/>
                </a:lnTo>
                <a:lnTo>
                  <a:pt x="2209774" y="34493"/>
                </a:lnTo>
                <a:lnTo>
                  <a:pt x="2240457" y="32372"/>
                </a:lnTo>
                <a:lnTo>
                  <a:pt x="2246782" y="31991"/>
                </a:lnTo>
                <a:lnTo>
                  <a:pt x="2247646" y="25349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0437" y="645680"/>
            <a:ext cx="2247900" cy="93980"/>
          </a:xfrm>
          <a:custGeom>
            <a:avLst/>
            <a:gdLst/>
            <a:ahLst/>
            <a:cxnLst/>
            <a:rect l="l" t="t" r="r" b="b"/>
            <a:pathLst>
              <a:path w="2247900" h="93979">
                <a:moveTo>
                  <a:pt x="2247646" y="68554"/>
                </a:moveTo>
                <a:lnTo>
                  <a:pt x="2246782" y="61912"/>
                </a:lnTo>
                <a:lnTo>
                  <a:pt x="2240457" y="61531"/>
                </a:lnTo>
                <a:lnTo>
                  <a:pt x="2209774" y="59410"/>
                </a:lnTo>
                <a:lnTo>
                  <a:pt x="2148789" y="55219"/>
                </a:lnTo>
                <a:lnTo>
                  <a:pt x="2087105" y="52298"/>
                </a:lnTo>
                <a:lnTo>
                  <a:pt x="2024773" y="51244"/>
                </a:lnTo>
                <a:lnTo>
                  <a:pt x="1993773" y="50228"/>
                </a:lnTo>
                <a:lnTo>
                  <a:pt x="1963547" y="48983"/>
                </a:lnTo>
                <a:lnTo>
                  <a:pt x="1933003" y="47726"/>
                </a:lnTo>
                <a:lnTo>
                  <a:pt x="1902256" y="46558"/>
                </a:lnTo>
                <a:lnTo>
                  <a:pt x="1871408" y="45580"/>
                </a:lnTo>
                <a:lnTo>
                  <a:pt x="1840801" y="44132"/>
                </a:lnTo>
                <a:lnTo>
                  <a:pt x="1810207" y="42087"/>
                </a:lnTo>
                <a:lnTo>
                  <a:pt x="1779397" y="40119"/>
                </a:lnTo>
                <a:lnTo>
                  <a:pt x="1748180" y="38938"/>
                </a:lnTo>
                <a:lnTo>
                  <a:pt x="1744472" y="38836"/>
                </a:lnTo>
                <a:lnTo>
                  <a:pt x="1737283" y="38836"/>
                </a:lnTo>
                <a:lnTo>
                  <a:pt x="1715795" y="39179"/>
                </a:lnTo>
                <a:lnTo>
                  <a:pt x="1694154" y="39928"/>
                </a:lnTo>
                <a:lnTo>
                  <a:pt x="1672475" y="40690"/>
                </a:lnTo>
                <a:lnTo>
                  <a:pt x="1650847" y="41021"/>
                </a:lnTo>
                <a:lnTo>
                  <a:pt x="1647367" y="41021"/>
                </a:lnTo>
                <a:lnTo>
                  <a:pt x="1643659" y="40932"/>
                </a:lnTo>
                <a:lnTo>
                  <a:pt x="1640179" y="40830"/>
                </a:lnTo>
                <a:lnTo>
                  <a:pt x="1612760" y="40119"/>
                </a:lnTo>
                <a:lnTo>
                  <a:pt x="1585556" y="38887"/>
                </a:lnTo>
                <a:lnTo>
                  <a:pt x="1558404" y="37655"/>
                </a:lnTo>
                <a:lnTo>
                  <a:pt x="1531099" y="36944"/>
                </a:lnTo>
                <a:lnTo>
                  <a:pt x="1504175" y="36703"/>
                </a:lnTo>
                <a:lnTo>
                  <a:pt x="1477073" y="36182"/>
                </a:lnTo>
                <a:lnTo>
                  <a:pt x="1449933" y="35661"/>
                </a:lnTo>
                <a:lnTo>
                  <a:pt x="1422882" y="35420"/>
                </a:lnTo>
                <a:lnTo>
                  <a:pt x="1395971" y="35915"/>
                </a:lnTo>
                <a:lnTo>
                  <a:pt x="1341805" y="38074"/>
                </a:lnTo>
                <a:lnTo>
                  <a:pt x="1314894" y="38557"/>
                </a:lnTo>
                <a:lnTo>
                  <a:pt x="1296644" y="38531"/>
                </a:lnTo>
                <a:lnTo>
                  <a:pt x="1260386" y="38392"/>
                </a:lnTo>
                <a:lnTo>
                  <a:pt x="1242390" y="38366"/>
                </a:lnTo>
                <a:lnTo>
                  <a:pt x="1233246" y="38366"/>
                </a:lnTo>
                <a:lnTo>
                  <a:pt x="1224102" y="38392"/>
                </a:lnTo>
                <a:lnTo>
                  <a:pt x="1214958" y="38442"/>
                </a:lnTo>
                <a:lnTo>
                  <a:pt x="1205814" y="38557"/>
                </a:lnTo>
                <a:lnTo>
                  <a:pt x="1196009" y="38557"/>
                </a:lnTo>
                <a:lnTo>
                  <a:pt x="1174026" y="38366"/>
                </a:lnTo>
                <a:lnTo>
                  <a:pt x="1151890" y="37934"/>
                </a:lnTo>
                <a:lnTo>
                  <a:pt x="1129728" y="37515"/>
                </a:lnTo>
                <a:lnTo>
                  <a:pt x="1107617" y="37325"/>
                </a:lnTo>
                <a:lnTo>
                  <a:pt x="1097813" y="37325"/>
                </a:lnTo>
                <a:lnTo>
                  <a:pt x="1070495" y="38392"/>
                </a:lnTo>
                <a:lnTo>
                  <a:pt x="1043381" y="40297"/>
                </a:lnTo>
                <a:lnTo>
                  <a:pt x="1016431" y="42202"/>
                </a:lnTo>
                <a:lnTo>
                  <a:pt x="989609" y="43205"/>
                </a:lnTo>
                <a:lnTo>
                  <a:pt x="975956" y="43434"/>
                </a:lnTo>
                <a:lnTo>
                  <a:pt x="962444" y="43535"/>
                </a:lnTo>
                <a:lnTo>
                  <a:pt x="949007" y="43586"/>
                </a:lnTo>
                <a:lnTo>
                  <a:pt x="922045" y="43599"/>
                </a:lnTo>
                <a:lnTo>
                  <a:pt x="908418" y="43637"/>
                </a:lnTo>
                <a:lnTo>
                  <a:pt x="894676" y="43751"/>
                </a:lnTo>
                <a:lnTo>
                  <a:pt x="880745" y="43967"/>
                </a:lnTo>
                <a:lnTo>
                  <a:pt x="853274" y="44665"/>
                </a:lnTo>
                <a:lnTo>
                  <a:pt x="825766" y="45491"/>
                </a:lnTo>
                <a:lnTo>
                  <a:pt x="798258" y="46240"/>
                </a:lnTo>
                <a:lnTo>
                  <a:pt x="770788" y="46723"/>
                </a:lnTo>
                <a:lnTo>
                  <a:pt x="757720" y="46913"/>
                </a:lnTo>
                <a:lnTo>
                  <a:pt x="750976" y="46913"/>
                </a:lnTo>
                <a:lnTo>
                  <a:pt x="734847" y="46824"/>
                </a:lnTo>
                <a:lnTo>
                  <a:pt x="702754" y="46431"/>
                </a:lnTo>
                <a:lnTo>
                  <a:pt x="686739" y="46342"/>
                </a:lnTo>
                <a:lnTo>
                  <a:pt x="632015" y="47713"/>
                </a:lnTo>
                <a:lnTo>
                  <a:pt x="576707" y="50165"/>
                </a:lnTo>
                <a:lnTo>
                  <a:pt x="549135" y="51371"/>
                </a:lnTo>
                <a:lnTo>
                  <a:pt x="521855" y="53136"/>
                </a:lnTo>
                <a:lnTo>
                  <a:pt x="494817" y="55638"/>
                </a:lnTo>
                <a:lnTo>
                  <a:pt x="467931" y="58369"/>
                </a:lnTo>
                <a:lnTo>
                  <a:pt x="441147" y="60769"/>
                </a:lnTo>
                <a:lnTo>
                  <a:pt x="414362" y="62242"/>
                </a:lnTo>
                <a:lnTo>
                  <a:pt x="387578" y="63436"/>
                </a:lnTo>
                <a:lnTo>
                  <a:pt x="360794" y="64655"/>
                </a:lnTo>
                <a:lnTo>
                  <a:pt x="334022" y="66179"/>
                </a:lnTo>
                <a:lnTo>
                  <a:pt x="307568" y="67475"/>
                </a:lnTo>
                <a:lnTo>
                  <a:pt x="280670" y="68491"/>
                </a:lnTo>
                <a:lnTo>
                  <a:pt x="253619" y="69418"/>
                </a:lnTo>
                <a:lnTo>
                  <a:pt x="226682" y="70446"/>
                </a:lnTo>
                <a:lnTo>
                  <a:pt x="173875" y="73342"/>
                </a:lnTo>
                <a:lnTo>
                  <a:pt x="120421" y="75958"/>
                </a:lnTo>
                <a:lnTo>
                  <a:pt x="93637" y="77177"/>
                </a:lnTo>
                <a:lnTo>
                  <a:pt x="66840" y="78803"/>
                </a:lnTo>
                <a:lnTo>
                  <a:pt x="39992" y="80365"/>
                </a:lnTo>
                <a:lnTo>
                  <a:pt x="13081" y="81368"/>
                </a:lnTo>
                <a:lnTo>
                  <a:pt x="12433" y="81368"/>
                </a:lnTo>
                <a:lnTo>
                  <a:pt x="3187" y="83134"/>
                </a:lnTo>
                <a:lnTo>
                  <a:pt x="0" y="87007"/>
                </a:lnTo>
                <a:lnTo>
                  <a:pt x="2971" y="90893"/>
                </a:lnTo>
                <a:lnTo>
                  <a:pt x="12217" y="92659"/>
                </a:lnTo>
                <a:lnTo>
                  <a:pt x="28346" y="93218"/>
                </a:lnTo>
                <a:lnTo>
                  <a:pt x="44386" y="93599"/>
                </a:lnTo>
                <a:lnTo>
                  <a:pt x="60350" y="93827"/>
                </a:lnTo>
                <a:lnTo>
                  <a:pt x="76225" y="93891"/>
                </a:lnTo>
                <a:lnTo>
                  <a:pt x="90030" y="93840"/>
                </a:lnTo>
                <a:lnTo>
                  <a:pt x="131089" y="93040"/>
                </a:lnTo>
                <a:lnTo>
                  <a:pt x="190093" y="90322"/>
                </a:lnTo>
                <a:lnTo>
                  <a:pt x="249110" y="86398"/>
                </a:lnTo>
                <a:lnTo>
                  <a:pt x="279933" y="84251"/>
                </a:lnTo>
                <a:lnTo>
                  <a:pt x="310718" y="82359"/>
                </a:lnTo>
                <a:lnTo>
                  <a:pt x="372338" y="79463"/>
                </a:lnTo>
                <a:lnTo>
                  <a:pt x="435241" y="77584"/>
                </a:lnTo>
                <a:lnTo>
                  <a:pt x="466432" y="77025"/>
                </a:lnTo>
                <a:lnTo>
                  <a:pt x="497319" y="76339"/>
                </a:lnTo>
                <a:lnTo>
                  <a:pt x="524738" y="75438"/>
                </a:lnTo>
                <a:lnTo>
                  <a:pt x="551942" y="74587"/>
                </a:lnTo>
                <a:lnTo>
                  <a:pt x="579094" y="73837"/>
                </a:lnTo>
                <a:lnTo>
                  <a:pt x="606399" y="73202"/>
                </a:lnTo>
                <a:lnTo>
                  <a:pt x="633704" y="72402"/>
                </a:lnTo>
                <a:lnTo>
                  <a:pt x="660857" y="71678"/>
                </a:lnTo>
                <a:lnTo>
                  <a:pt x="688060" y="71043"/>
                </a:lnTo>
                <a:lnTo>
                  <a:pt x="715479" y="70446"/>
                </a:lnTo>
                <a:lnTo>
                  <a:pt x="742276" y="69215"/>
                </a:lnTo>
                <a:lnTo>
                  <a:pt x="796188" y="65303"/>
                </a:lnTo>
                <a:lnTo>
                  <a:pt x="837158" y="64008"/>
                </a:lnTo>
                <a:lnTo>
                  <a:pt x="877912" y="63804"/>
                </a:lnTo>
                <a:lnTo>
                  <a:pt x="891590" y="63804"/>
                </a:lnTo>
                <a:lnTo>
                  <a:pt x="905230" y="63754"/>
                </a:lnTo>
                <a:lnTo>
                  <a:pt x="918870" y="63639"/>
                </a:lnTo>
                <a:lnTo>
                  <a:pt x="932561" y="63423"/>
                </a:lnTo>
                <a:lnTo>
                  <a:pt x="959853" y="62598"/>
                </a:lnTo>
                <a:lnTo>
                  <a:pt x="1014120" y="60350"/>
                </a:lnTo>
                <a:lnTo>
                  <a:pt x="1041425" y="59537"/>
                </a:lnTo>
                <a:lnTo>
                  <a:pt x="1050569" y="59410"/>
                </a:lnTo>
                <a:lnTo>
                  <a:pt x="1059713" y="59321"/>
                </a:lnTo>
                <a:lnTo>
                  <a:pt x="1068857" y="59270"/>
                </a:lnTo>
                <a:lnTo>
                  <a:pt x="1078001" y="59245"/>
                </a:lnTo>
                <a:lnTo>
                  <a:pt x="1096010" y="59296"/>
                </a:lnTo>
                <a:lnTo>
                  <a:pt x="1132255" y="59486"/>
                </a:lnTo>
                <a:lnTo>
                  <a:pt x="1150505" y="59537"/>
                </a:lnTo>
                <a:lnTo>
                  <a:pt x="1168793" y="59563"/>
                </a:lnTo>
                <a:lnTo>
                  <a:pt x="1205280" y="59690"/>
                </a:lnTo>
                <a:lnTo>
                  <a:pt x="1223441" y="59728"/>
                </a:lnTo>
                <a:lnTo>
                  <a:pt x="1232547" y="59715"/>
                </a:lnTo>
                <a:lnTo>
                  <a:pt x="1241602" y="59702"/>
                </a:lnTo>
                <a:lnTo>
                  <a:pt x="1250607" y="59639"/>
                </a:lnTo>
                <a:lnTo>
                  <a:pt x="1259586" y="59537"/>
                </a:lnTo>
                <a:lnTo>
                  <a:pt x="1271778" y="59537"/>
                </a:lnTo>
                <a:lnTo>
                  <a:pt x="1296098" y="59728"/>
                </a:lnTo>
                <a:lnTo>
                  <a:pt x="1320368" y="60147"/>
                </a:lnTo>
                <a:lnTo>
                  <a:pt x="1344498" y="60579"/>
                </a:lnTo>
                <a:lnTo>
                  <a:pt x="1368450" y="60769"/>
                </a:lnTo>
                <a:lnTo>
                  <a:pt x="1482331" y="60769"/>
                </a:lnTo>
                <a:lnTo>
                  <a:pt x="1507210" y="60210"/>
                </a:lnTo>
                <a:lnTo>
                  <a:pt x="1556727" y="57721"/>
                </a:lnTo>
                <a:lnTo>
                  <a:pt x="1581607" y="57162"/>
                </a:lnTo>
                <a:lnTo>
                  <a:pt x="1584883" y="57162"/>
                </a:lnTo>
                <a:lnTo>
                  <a:pt x="1586407" y="57251"/>
                </a:lnTo>
                <a:lnTo>
                  <a:pt x="1613827" y="58204"/>
                </a:lnTo>
                <a:lnTo>
                  <a:pt x="1641030" y="59956"/>
                </a:lnTo>
                <a:lnTo>
                  <a:pt x="1668183" y="61709"/>
                </a:lnTo>
                <a:lnTo>
                  <a:pt x="1695488" y="62661"/>
                </a:lnTo>
                <a:lnTo>
                  <a:pt x="1720697" y="62357"/>
                </a:lnTo>
                <a:lnTo>
                  <a:pt x="1770862" y="60985"/>
                </a:lnTo>
                <a:lnTo>
                  <a:pt x="1796072" y="60667"/>
                </a:lnTo>
                <a:lnTo>
                  <a:pt x="1801736" y="60667"/>
                </a:lnTo>
                <a:lnTo>
                  <a:pt x="1804568" y="60769"/>
                </a:lnTo>
                <a:lnTo>
                  <a:pt x="1831860" y="61175"/>
                </a:lnTo>
                <a:lnTo>
                  <a:pt x="1886140" y="62268"/>
                </a:lnTo>
                <a:lnTo>
                  <a:pt x="1913432" y="62661"/>
                </a:lnTo>
                <a:lnTo>
                  <a:pt x="1940737" y="63017"/>
                </a:lnTo>
                <a:lnTo>
                  <a:pt x="1967890" y="63436"/>
                </a:lnTo>
                <a:lnTo>
                  <a:pt x="1995093" y="63881"/>
                </a:lnTo>
                <a:lnTo>
                  <a:pt x="2022513" y="64274"/>
                </a:lnTo>
                <a:lnTo>
                  <a:pt x="2049449" y="64808"/>
                </a:lnTo>
                <a:lnTo>
                  <a:pt x="2076615" y="65608"/>
                </a:lnTo>
                <a:lnTo>
                  <a:pt x="2103958" y="66421"/>
                </a:lnTo>
                <a:lnTo>
                  <a:pt x="2131377" y="66941"/>
                </a:lnTo>
                <a:lnTo>
                  <a:pt x="2158339" y="67297"/>
                </a:lnTo>
                <a:lnTo>
                  <a:pt x="2185593" y="67741"/>
                </a:lnTo>
                <a:lnTo>
                  <a:pt x="2213013" y="68199"/>
                </a:lnTo>
                <a:lnTo>
                  <a:pt x="2240457" y="68554"/>
                </a:lnTo>
                <a:lnTo>
                  <a:pt x="2247646" y="68554"/>
                </a:lnTo>
                <a:close/>
              </a:path>
              <a:path w="2247900" h="93979">
                <a:moveTo>
                  <a:pt x="2247646" y="33121"/>
                </a:moveTo>
                <a:lnTo>
                  <a:pt x="2246782" y="26479"/>
                </a:lnTo>
                <a:lnTo>
                  <a:pt x="2240457" y="26098"/>
                </a:lnTo>
                <a:lnTo>
                  <a:pt x="2209774" y="23990"/>
                </a:lnTo>
                <a:lnTo>
                  <a:pt x="2148789" y="19786"/>
                </a:lnTo>
                <a:lnTo>
                  <a:pt x="2087105" y="16878"/>
                </a:lnTo>
                <a:lnTo>
                  <a:pt x="2024773" y="15811"/>
                </a:lnTo>
                <a:lnTo>
                  <a:pt x="1993773" y="14808"/>
                </a:lnTo>
                <a:lnTo>
                  <a:pt x="1963547" y="13563"/>
                </a:lnTo>
                <a:lnTo>
                  <a:pt x="1933003" y="12306"/>
                </a:lnTo>
                <a:lnTo>
                  <a:pt x="1902256" y="11137"/>
                </a:lnTo>
                <a:lnTo>
                  <a:pt x="1871408" y="10160"/>
                </a:lnTo>
                <a:lnTo>
                  <a:pt x="1840801" y="8699"/>
                </a:lnTo>
                <a:lnTo>
                  <a:pt x="1810207" y="6654"/>
                </a:lnTo>
                <a:lnTo>
                  <a:pt x="1779397" y="4699"/>
                </a:lnTo>
                <a:lnTo>
                  <a:pt x="1748180" y="3517"/>
                </a:lnTo>
                <a:lnTo>
                  <a:pt x="1744472" y="3416"/>
                </a:lnTo>
                <a:lnTo>
                  <a:pt x="1737283" y="3416"/>
                </a:lnTo>
                <a:lnTo>
                  <a:pt x="1715795" y="3759"/>
                </a:lnTo>
                <a:lnTo>
                  <a:pt x="1694154" y="4508"/>
                </a:lnTo>
                <a:lnTo>
                  <a:pt x="1672475" y="5257"/>
                </a:lnTo>
                <a:lnTo>
                  <a:pt x="1650847" y="5600"/>
                </a:lnTo>
                <a:lnTo>
                  <a:pt x="1647367" y="5600"/>
                </a:lnTo>
                <a:lnTo>
                  <a:pt x="1643659" y="5511"/>
                </a:lnTo>
                <a:lnTo>
                  <a:pt x="1640179" y="5410"/>
                </a:lnTo>
                <a:lnTo>
                  <a:pt x="1612760" y="4699"/>
                </a:lnTo>
                <a:lnTo>
                  <a:pt x="1585556" y="3467"/>
                </a:lnTo>
                <a:lnTo>
                  <a:pt x="1558404" y="2235"/>
                </a:lnTo>
                <a:lnTo>
                  <a:pt x="1531099" y="1524"/>
                </a:lnTo>
                <a:lnTo>
                  <a:pt x="1504175" y="1282"/>
                </a:lnTo>
                <a:lnTo>
                  <a:pt x="1477073" y="762"/>
                </a:lnTo>
                <a:lnTo>
                  <a:pt x="1449933" y="241"/>
                </a:lnTo>
                <a:lnTo>
                  <a:pt x="1422882" y="0"/>
                </a:lnTo>
                <a:lnTo>
                  <a:pt x="1395971" y="495"/>
                </a:lnTo>
                <a:lnTo>
                  <a:pt x="1341805" y="2641"/>
                </a:lnTo>
                <a:lnTo>
                  <a:pt x="1314894" y="3136"/>
                </a:lnTo>
                <a:lnTo>
                  <a:pt x="1296644" y="3098"/>
                </a:lnTo>
                <a:lnTo>
                  <a:pt x="1260386" y="2971"/>
                </a:lnTo>
                <a:lnTo>
                  <a:pt x="1242390" y="2946"/>
                </a:lnTo>
                <a:lnTo>
                  <a:pt x="1233246" y="2946"/>
                </a:lnTo>
                <a:lnTo>
                  <a:pt x="1224102" y="2971"/>
                </a:lnTo>
                <a:lnTo>
                  <a:pt x="1214958" y="3022"/>
                </a:lnTo>
                <a:lnTo>
                  <a:pt x="1205814" y="3136"/>
                </a:lnTo>
                <a:lnTo>
                  <a:pt x="1196009" y="3136"/>
                </a:lnTo>
                <a:lnTo>
                  <a:pt x="1174026" y="2933"/>
                </a:lnTo>
                <a:lnTo>
                  <a:pt x="1151890" y="2514"/>
                </a:lnTo>
                <a:lnTo>
                  <a:pt x="1129728" y="2095"/>
                </a:lnTo>
                <a:lnTo>
                  <a:pt x="1107617" y="1905"/>
                </a:lnTo>
                <a:lnTo>
                  <a:pt x="1097813" y="1905"/>
                </a:lnTo>
                <a:lnTo>
                  <a:pt x="1070495" y="2959"/>
                </a:lnTo>
                <a:lnTo>
                  <a:pt x="1043381" y="4876"/>
                </a:lnTo>
                <a:lnTo>
                  <a:pt x="1016431" y="6769"/>
                </a:lnTo>
                <a:lnTo>
                  <a:pt x="975956" y="8001"/>
                </a:lnTo>
                <a:lnTo>
                  <a:pt x="922045" y="8166"/>
                </a:lnTo>
                <a:lnTo>
                  <a:pt x="908418" y="8216"/>
                </a:lnTo>
                <a:lnTo>
                  <a:pt x="894676" y="8318"/>
                </a:lnTo>
                <a:lnTo>
                  <a:pt x="880745" y="8547"/>
                </a:lnTo>
                <a:lnTo>
                  <a:pt x="853274" y="9245"/>
                </a:lnTo>
                <a:lnTo>
                  <a:pt x="825766" y="10058"/>
                </a:lnTo>
                <a:lnTo>
                  <a:pt x="798258" y="10807"/>
                </a:lnTo>
                <a:lnTo>
                  <a:pt x="770788" y="11290"/>
                </a:lnTo>
                <a:lnTo>
                  <a:pt x="757720" y="11480"/>
                </a:lnTo>
                <a:lnTo>
                  <a:pt x="750976" y="11480"/>
                </a:lnTo>
                <a:lnTo>
                  <a:pt x="734847" y="11391"/>
                </a:lnTo>
                <a:lnTo>
                  <a:pt x="702754" y="11010"/>
                </a:lnTo>
                <a:lnTo>
                  <a:pt x="686739" y="10922"/>
                </a:lnTo>
                <a:lnTo>
                  <a:pt x="632015" y="12293"/>
                </a:lnTo>
                <a:lnTo>
                  <a:pt x="576707" y="14744"/>
                </a:lnTo>
                <a:lnTo>
                  <a:pt x="549135" y="15951"/>
                </a:lnTo>
                <a:lnTo>
                  <a:pt x="521855" y="17703"/>
                </a:lnTo>
                <a:lnTo>
                  <a:pt x="494817" y="20218"/>
                </a:lnTo>
                <a:lnTo>
                  <a:pt x="467931" y="22936"/>
                </a:lnTo>
                <a:lnTo>
                  <a:pt x="441147" y="25349"/>
                </a:lnTo>
                <a:lnTo>
                  <a:pt x="414362" y="26822"/>
                </a:lnTo>
                <a:lnTo>
                  <a:pt x="387578" y="28016"/>
                </a:lnTo>
                <a:lnTo>
                  <a:pt x="360794" y="29222"/>
                </a:lnTo>
                <a:lnTo>
                  <a:pt x="334022" y="30759"/>
                </a:lnTo>
                <a:lnTo>
                  <a:pt x="307568" y="32054"/>
                </a:lnTo>
                <a:lnTo>
                  <a:pt x="280670" y="33070"/>
                </a:lnTo>
                <a:lnTo>
                  <a:pt x="253619" y="33997"/>
                </a:lnTo>
                <a:lnTo>
                  <a:pt x="226682" y="35026"/>
                </a:lnTo>
                <a:lnTo>
                  <a:pt x="173875" y="37922"/>
                </a:lnTo>
                <a:lnTo>
                  <a:pt x="120421" y="40525"/>
                </a:lnTo>
                <a:lnTo>
                  <a:pt x="93637" y="41744"/>
                </a:lnTo>
                <a:lnTo>
                  <a:pt x="66840" y="43383"/>
                </a:lnTo>
                <a:lnTo>
                  <a:pt x="39992" y="44932"/>
                </a:lnTo>
                <a:lnTo>
                  <a:pt x="13081" y="45935"/>
                </a:lnTo>
                <a:lnTo>
                  <a:pt x="12433" y="45935"/>
                </a:lnTo>
                <a:lnTo>
                  <a:pt x="3187" y="47701"/>
                </a:lnTo>
                <a:lnTo>
                  <a:pt x="0" y="51587"/>
                </a:lnTo>
                <a:lnTo>
                  <a:pt x="2971" y="55473"/>
                </a:lnTo>
                <a:lnTo>
                  <a:pt x="12217" y="57238"/>
                </a:lnTo>
                <a:lnTo>
                  <a:pt x="28346" y="57785"/>
                </a:lnTo>
                <a:lnTo>
                  <a:pt x="44386" y="58178"/>
                </a:lnTo>
                <a:lnTo>
                  <a:pt x="60350" y="58394"/>
                </a:lnTo>
                <a:lnTo>
                  <a:pt x="76225" y="58470"/>
                </a:lnTo>
                <a:lnTo>
                  <a:pt x="90030" y="58420"/>
                </a:lnTo>
                <a:lnTo>
                  <a:pt x="131089" y="57619"/>
                </a:lnTo>
                <a:lnTo>
                  <a:pt x="190093" y="54902"/>
                </a:lnTo>
                <a:lnTo>
                  <a:pt x="249110" y="50965"/>
                </a:lnTo>
                <a:lnTo>
                  <a:pt x="279933" y="48818"/>
                </a:lnTo>
                <a:lnTo>
                  <a:pt x="310718" y="46939"/>
                </a:lnTo>
                <a:lnTo>
                  <a:pt x="372338" y="44043"/>
                </a:lnTo>
                <a:lnTo>
                  <a:pt x="435241" y="42151"/>
                </a:lnTo>
                <a:lnTo>
                  <a:pt x="466432" y="41605"/>
                </a:lnTo>
                <a:lnTo>
                  <a:pt x="497319" y="40906"/>
                </a:lnTo>
                <a:lnTo>
                  <a:pt x="524738" y="40005"/>
                </a:lnTo>
                <a:lnTo>
                  <a:pt x="551942" y="39166"/>
                </a:lnTo>
                <a:lnTo>
                  <a:pt x="579094" y="38417"/>
                </a:lnTo>
                <a:lnTo>
                  <a:pt x="606399" y="37782"/>
                </a:lnTo>
                <a:lnTo>
                  <a:pt x="633704" y="36969"/>
                </a:lnTo>
                <a:lnTo>
                  <a:pt x="660857" y="36258"/>
                </a:lnTo>
                <a:lnTo>
                  <a:pt x="688060" y="35610"/>
                </a:lnTo>
                <a:lnTo>
                  <a:pt x="715479" y="35026"/>
                </a:lnTo>
                <a:lnTo>
                  <a:pt x="742276" y="33794"/>
                </a:lnTo>
                <a:lnTo>
                  <a:pt x="796188" y="29870"/>
                </a:lnTo>
                <a:lnTo>
                  <a:pt x="837158" y="28575"/>
                </a:lnTo>
                <a:lnTo>
                  <a:pt x="864349" y="28384"/>
                </a:lnTo>
                <a:lnTo>
                  <a:pt x="877912" y="28384"/>
                </a:lnTo>
                <a:lnTo>
                  <a:pt x="891590" y="28371"/>
                </a:lnTo>
                <a:lnTo>
                  <a:pt x="932561" y="28003"/>
                </a:lnTo>
                <a:lnTo>
                  <a:pt x="1014120" y="24930"/>
                </a:lnTo>
                <a:lnTo>
                  <a:pt x="1041425" y="24104"/>
                </a:lnTo>
                <a:lnTo>
                  <a:pt x="1050569" y="23990"/>
                </a:lnTo>
                <a:lnTo>
                  <a:pt x="1059713" y="23901"/>
                </a:lnTo>
                <a:lnTo>
                  <a:pt x="1068857" y="23837"/>
                </a:lnTo>
                <a:lnTo>
                  <a:pt x="1078001" y="23825"/>
                </a:lnTo>
                <a:lnTo>
                  <a:pt x="1096010" y="23863"/>
                </a:lnTo>
                <a:lnTo>
                  <a:pt x="1132255" y="24066"/>
                </a:lnTo>
                <a:lnTo>
                  <a:pt x="1150505" y="24104"/>
                </a:lnTo>
                <a:lnTo>
                  <a:pt x="1168793" y="24142"/>
                </a:lnTo>
                <a:lnTo>
                  <a:pt x="1205280" y="24269"/>
                </a:lnTo>
                <a:lnTo>
                  <a:pt x="1223441" y="24295"/>
                </a:lnTo>
                <a:lnTo>
                  <a:pt x="1232547" y="24295"/>
                </a:lnTo>
                <a:lnTo>
                  <a:pt x="1241602" y="24269"/>
                </a:lnTo>
                <a:lnTo>
                  <a:pt x="1250607" y="24218"/>
                </a:lnTo>
                <a:lnTo>
                  <a:pt x="1259586" y="24104"/>
                </a:lnTo>
                <a:lnTo>
                  <a:pt x="1271778" y="24104"/>
                </a:lnTo>
                <a:lnTo>
                  <a:pt x="1296098" y="24307"/>
                </a:lnTo>
                <a:lnTo>
                  <a:pt x="1320368" y="24726"/>
                </a:lnTo>
                <a:lnTo>
                  <a:pt x="1344498" y="25146"/>
                </a:lnTo>
                <a:lnTo>
                  <a:pt x="1368450" y="25349"/>
                </a:lnTo>
                <a:lnTo>
                  <a:pt x="1482331" y="25349"/>
                </a:lnTo>
                <a:lnTo>
                  <a:pt x="1507210" y="24777"/>
                </a:lnTo>
                <a:lnTo>
                  <a:pt x="1556727" y="22301"/>
                </a:lnTo>
                <a:lnTo>
                  <a:pt x="1581607" y="21742"/>
                </a:lnTo>
                <a:lnTo>
                  <a:pt x="1584883" y="21742"/>
                </a:lnTo>
                <a:lnTo>
                  <a:pt x="1586407" y="21831"/>
                </a:lnTo>
                <a:lnTo>
                  <a:pt x="1613827" y="22783"/>
                </a:lnTo>
                <a:lnTo>
                  <a:pt x="1641030" y="24536"/>
                </a:lnTo>
                <a:lnTo>
                  <a:pt x="1668183" y="26289"/>
                </a:lnTo>
                <a:lnTo>
                  <a:pt x="1695488" y="27241"/>
                </a:lnTo>
                <a:lnTo>
                  <a:pt x="1720697" y="26936"/>
                </a:lnTo>
                <a:lnTo>
                  <a:pt x="1770862" y="25565"/>
                </a:lnTo>
                <a:lnTo>
                  <a:pt x="1796072" y="25247"/>
                </a:lnTo>
                <a:lnTo>
                  <a:pt x="1801736" y="25247"/>
                </a:lnTo>
                <a:lnTo>
                  <a:pt x="1804568" y="25349"/>
                </a:lnTo>
                <a:lnTo>
                  <a:pt x="1831860" y="25742"/>
                </a:lnTo>
                <a:lnTo>
                  <a:pt x="1886140" y="26835"/>
                </a:lnTo>
                <a:lnTo>
                  <a:pt x="1913432" y="27241"/>
                </a:lnTo>
                <a:lnTo>
                  <a:pt x="1940737" y="27584"/>
                </a:lnTo>
                <a:lnTo>
                  <a:pt x="1967890" y="28016"/>
                </a:lnTo>
                <a:lnTo>
                  <a:pt x="1995093" y="28460"/>
                </a:lnTo>
                <a:lnTo>
                  <a:pt x="2022513" y="28854"/>
                </a:lnTo>
                <a:lnTo>
                  <a:pt x="2049449" y="29375"/>
                </a:lnTo>
                <a:lnTo>
                  <a:pt x="2076615" y="30187"/>
                </a:lnTo>
                <a:lnTo>
                  <a:pt x="2103958" y="30988"/>
                </a:lnTo>
                <a:lnTo>
                  <a:pt x="2131377" y="31508"/>
                </a:lnTo>
                <a:lnTo>
                  <a:pt x="2158339" y="31877"/>
                </a:lnTo>
                <a:lnTo>
                  <a:pt x="2185593" y="32321"/>
                </a:lnTo>
                <a:lnTo>
                  <a:pt x="2213013" y="32766"/>
                </a:lnTo>
                <a:lnTo>
                  <a:pt x="2240457" y="33121"/>
                </a:lnTo>
                <a:lnTo>
                  <a:pt x="2247646" y="33121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27725" y="2621338"/>
            <a:ext cx="3747770" cy="182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64130" marR="5080" indent="-210185">
              <a:lnSpc>
                <a:spcPct val="100000"/>
              </a:lnSpc>
              <a:spcBef>
                <a:spcPts val="100"/>
              </a:spcBef>
            </a:pPr>
            <a:r>
              <a:rPr dirty="0" sz="1400" spc="-110" b="1">
                <a:solidFill>
                  <a:srgbClr val="3E3742"/>
                </a:solidFill>
                <a:latin typeface="Tahoma"/>
                <a:cs typeface="Tahoma"/>
              </a:rPr>
              <a:t>R</a:t>
            </a:r>
            <a:r>
              <a:rPr dirty="0" sz="1400" spc="20" b="1">
                <a:solidFill>
                  <a:srgbClr val="3E3742"/>
                </a:solidFill>
                <a:latin typeface="Tahoma"/>
                <a:cs typeface="Tahoma"/>
              </a:rPr>
              <a:t>ama</a:t>
            </a:r>
            <a:r>
              <a:rPr dirty="0" sz="1400" spc="-60" b="1">
                <a:solidFill>
                  <a:srgbClr val="3E3742"/>
                </a:solidFill>
                <a:latin typeface="Tahoma"/>
                <a:cs typeface="Tahoma"/>
              </a:rPr>
              <a:t> </a:t>
            </a:r>
            <a:r>
              <a:rPr dirty="0" sz="1400" spc="-114" b="1">
                <a:solidFill>
                  <a:srgbClr val="3E3742"/>
                </a:solidFill>
                <a:latin typeface="Tahoma"/>
                <a:cs typeface="Tahoma"/>
              </a:rPr>
              <a:t>T</a:t>
            </a:r>
            <a:r>
              <a:rPr dirty="0" sz="1400" spc="-30" b="1">
                <a:solidFill>
                  <a:srgbClr val="3E3742"/>
                </a:solidFill>
                <a:latin typeface="Tahoma"/>
                <a:cs typeface="Tahoma"/>
              </a:rPr>
              <a:t>ri</a:t>
            </a:r>
            <a:r>
              <a:rPr dirty="0" sz="1400" spc="-60" b="1">
                <a:solidFill>
                  <a:srgbClr val="3E3742"/>
                </a:solidFill>
                <a:latin typeface="Tahoma"/>
                <a:cs typeface="Tahoma"/>
              </a:rPr>
              <a:t> </a:t>
            </a:r>
            <a:r>
              <a:rPr dirty="0" sz="1400" spc="-15" b="1">
                <a:solidFill>
                  <a:srgbClr val="3E3742"/>
                </a:solidFill>
                <a:latin typeface="Tahoma"/>
                <a:cs typeface="Tahoma"/>
              </a:rPr>
              <a:t>Agung  </a:t>
            </a:r>
            <a:r>
              <a:rPr dirty="0" sz="1400" spc="-55" b="1">
                <a:solidFill>
                  <a:srgbClr val="3E3742"/>
                </a:solidFill>
                <a:latin typeface="Tahoma"/>
                <a:cs typeface="Tahoma"/>
              </a:rPr>
              <a:t>123180053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Penguji:</a:t>
            </a:r>
            <a:endParaRPr sz="1400">
              <a:latin typeface="Verdana"/>
              <a:cs typeface="Verdana"/>
            </a:endParaRPr>
          </a:p>
          <a:p>
            <a:pPr marL="122555" indent="-110489">
              <a:lnSpc>
                <a:spcPct val="100000"/>
              </a:lnSpc>
              <a:buChar char="-"/>
              <a:tabLst>
                <a:tab pos="123189" algn="l"/>
              </a:tabLst>
            </a:pP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Dessyan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o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Boedi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as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y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o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33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M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marL="122555" indent="-110489">
              <a:lnSpc>
                <a:spcPct val="100000"/>
              </a:lnSpc>
              <a:buChar char="-"/>
              <a:tabLst>
                <a:tab pos="123189" algn="l"/>
              </a:tabLst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Mangaras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Yanu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Florestiyanto,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40">
                <a:solidFill>
                  <a:srgbClr val="3E3742"/>
                </a:solidFill>
                <a:latin typeface="Verdana"/>
                <a:cs typeface="Verdana"/>
              </a:rPr>
              <a:t>S.T.,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M.Eng.</a:t>
            </a:r>
            <a:endParaRPr sz="1400">
              <a:latin typeface="Verdana"/>
              <a:cs typeface="Verdana"/>
            </a:endParaRPr>
          </a:p>
          <a:p>
            <a:pPr marL="122555" indent="-110489">
              <a:lnSpc>
                <a:spcPct val="100000"/>
              </a:lnSpc>
              <a:buChar char="-"/>
              <a:tabLst>
                <a:tab pos="123189" algn="l"/>
              </a:tabLst>
            </a:pP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Herry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So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yan,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M.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1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om.</a:t>
            </a:r>
            <a:endParaRPr sz="1400">
              <a:latin typeface="Verdana"/>
              <a:cs typeface="Verdana"/>
            </a:endParaRPr>
          </a:p>
          <a:p>
            <a:pPr marL="122555" indent="-110489">
              <a:lnSpc>
                <a:spcPct val="100000"/>
              </a:lnSpc>
              <a:buChar char="-"/>
              <a:tabLst>
                <a:tab pos="123189" algn="l"/>
              </a:tabLst>
            </a:pP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W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ilis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1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widjanti,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204">
                <a:solidFill>
                  <a:srgbClr val="3E3742"/>
                </a:solidFill>
                <a:latin typeface="Verdana"/>
                <a:cs typeface="Verdana"/>
              </a:rPr>
              <a:t>.Si.,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M.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om.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2325" y="159476"/>
            <a:ext cx="837474" cy="835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8660" y="3985221"/>
            <a:ext cx="4776470" cy="1165225"/>
            <a:chOff x="2348660" y="3985221"/>
            <a:chExt cx="4776470" cy="1165225"/>
          </a:xfrm>
        </p:grpSpPr>
        <p:sp>
          <p:nvSpPr>
            <p:cNvPr id="3" name="object 3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1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1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881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566" y="3985221"/>
              <a:ext cx="4562056" cy="11649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20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0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0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357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0166" y="3985221"/>
              <a:ext cx="4562056" cy="116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48072" y="1357"/>
                  </a:moveTo>
                  <a:lnTo>
                    <a:pt x="0" y="1357"/>
                  </a:lnTo>
                  <a:lnTo>
                    <a:pt x="1613" y="1136"/>
                  </a:lnTo>
                  <a:lnTo>
                    <a:pt x="23902" y="0"/>
                  </a:lnTo>
                  <a:lnTo>
                    <a:pt x="46447" y="1136"/>
                  </a:lnTo>
                  <a:lnTo>
                    <a:pt x="48072" y="135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970848" y="503825"/>
            <a:ext cx="32029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35"/>
              <a:t>Tujuan</a:t>
            </a:r>
            <a:r>
              <a:rPr dirty="0" sz="2800" spc="-35"/>
              <a:t> </a:t>
            </a:r>
            <a:r>
              <a:rPr dirty="0" sz="2800" spc="114"/>
              <a:t>Penelitian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1527880" y="1958847"/>
            <a:ext cx="609092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25">
                <a:solidFill>
                  <a:srgbClr val="3E3742"/>
                </a:solidFill>
                <a:latin typeface="Verdana"/>
                <a:cs typeface="Verdana"/>
              </a:rPr>
              <a:t>Tujuan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penelitian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3E3742"/>
                </a:solidFill>
                <a:latin typeface="Verdana"/>
                <a:cs typeface="Verdana"/>
              </a:rPr>
              <a:t>ini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3E3742"/>
                </a:solidFill>
                <a:latin typeface="Verdana"/>
                <a:cs typeface="Verdana"/>
              </a:rPr>
              <a:t>yaitu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3E3742"/>
                </a:solidFill>
                <a:latin typeface="Verdana"/>
                <a:cs typeface="Verdana"/>
              </a:rPr>
              <a:t>menerapkan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algoritma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3E3742"/>
                </a:solidFill>
                <a:latin typeface="Verdana"/>
                <a:cs typeface="Verdana"/>
              </a:rPr>
              <a:t>SVM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600" spc="-5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bantuan </a:t>
            </a:r>
            <a:r>
              <a:rPr dirty="0" sz="1600" spc="-180">
                <a:solidFill>
                  <a:srgbClr val="3E3742"/>
                </a:solidFill>
                <a:latin typeface="Verdana"/>
                <a:cs typeface="Verdana"/>
              </a:rPr>
              <a:t>SIFT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sebagai </a:t>
            </a:r>
            <a:r>
              <a:rPr dirty="0" sz="1600" spc="-125">
                <a:solidFill>
                  <a:srgbClr val="3E3742"/>
                </a:solidFill>
                <a:latin typeface="Verdana"/>
                <a:cs typeface="Verdana"/>
              </a:rPr>
              <a:t>ekstraksi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fitur </a:t>
            </a:r>
            <a:r>
              <a:rPr dirty="0" sz="1600" spc="-6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600" spc="-110">
                <a:solidFill>
                  <a:srgbClr val="3E3742"/>
                </a:solidFill>
                <a:latin typeface="Verdana"/>
                <a:cs typeface="Verdana"/>
              </a:rPr>
              <a:t>melakukan </a:t>
            </a:r>
            <a:r>
              <a:rPr dirty="0" sz="1600" spc="-100">
                <a:solidFill>
                  <a:srgbClr val="3E3742"/>
                </a:solidFill>
                <a:latin typeface="Verdana"/>
                <a:cs typeface="Verdana"/>
              </a:rPr>
              <a:t>klasifikasi </a:t>
            </a:r>
            <a:r>
              <a:rPr dirty="0" sz="16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tulisan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3E3742"/>
                </a:solidFill>
                <a:latin typeface="Verdana"/>
                <a:cs typeface="Verdana"/>
              </a:rPr>
              <a:t>tangan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3E3742"/>
                </a:solidFill>
                <a:latin typeface="Verdana"/>
                <a:cs typeface="Verdana"/>
              </a:rPr>
              <a:t>aksara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jawa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3E3742"/>
                </a:solidFill>
                <a:latin typeface="Verdana"/>
                <a:cs typeface="Verdana"/>
              </a:rPr>
              <a:t>mengidentifikasi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performa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6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algoritma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3E3742"/>
                </a:solidFill>
                <a:latin typeface="Verdana"/>
                <a:cs typeface="Verdana"/>
              </a:rPr>
              <a:t>terbaik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3E3742"/>
                </a:solidFill>
                <a:latin typeface="Verdana"/>
                <a:cs typeface="Verdana"/>
              </a:rPr>
              <a:t>melakukan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3E3742"/>
                </a:solidFill>
                <a:latin typeface="Verdana"/>
                <a:cs typeface="Verdana"/>
              </a:rPr>
              <a:t>klasifikasi.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8660" y="3985221"/>
            <a:ext cx="4776470" cy="1165225"/>
            <a:chOff x="2348660" y="3985221"/>
            <a:chExt cx="4776470" cy="1165225"/>
          </a:xfrm>
        </p:grpSpPr>
        <p:sp>
          <p:nvSpPr>
            <p:cNvPr id="3" name="object 3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1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1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881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566" y="3985221"/>
              <a:ext cx="4562056" cy="11649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20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0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0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357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0166" y="3985221"/>
              <a:ext cx="4562056" cy="116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48072" y="1357"/>
                  </a:moveTo>
                  <a:lnTo>
                    <a:pt x="0" y="1357"/>
                  </a:lnTo>
                  <a:lnTo>
                    <a:pt x="1613" y="1136"/>
                  </a:lnTo>
                  <a:lnTo>
                    <a:pt x="23902" y="0"/>
                  </a:lnTo>
                  <a:lnTo>
                    <a:pt x="46447" y="1136"/>
                  </a:lnTo>
                  <a:lnTo>
                    <a:pt x="48072" y="135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56183" y="503825"/>
            <a:ext cx="34321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85"/>
              <a:t>Manfaat</a:t>
            </a:r>
            <a:r>
              <a:rPr dirty="0" sz="2800" spc="-35"/>
              <a:t> </a:t>
            </a:r>
            <a:r>
              <a:rPr dirty="0" sz="2800" spc="114"/>
              <a:t>Penelitian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1517825" y="1958847"/>
            <a:ext cx="61106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Hasil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penelitian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3E3742"/>
                </a:solidFill>
                <a:latin typeface="Verdana"/>
                <a:cs typeface="Verdana"/>
              </a:rPr>
              <a:t>dapat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3E3742"/>
                </a:solidFill>
                <a:latin typeface="Verdana"/>
                <a:cs typeface="Verdana"/>
              </a:rPr>
              <a:t>dimanfaatkan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bantuan</a:t>
            </a:r>
            <a:r>
              <a:rPr dirty="0" sz="16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3E3742"/>
                </a:solidFill>
                <a:latin typeface="Verdana"/>
                <a:cs typeface="Verdana"/>
              </a:rPr>
              <a:t>pembelajaran </a:t>
            </a:r>
            <a:r>
              <a:rPr dirty="0" sz="1600" spc="-5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3E3742"/>
                </a:solidFill>
                <a:latin typeface="Verdana"/>
                <a:cs typeface="Verdana"/>
              </a:rPr>
              <a:t>baik </a:t>
            </a:r>
            <a:r>
              <a:rPr dirty="0" sz="1600" spc="-6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siswa di </a:t>
            </a:r>
            <a:r>
              <a:rPr dirty="0" sz="1600" spc="-90">
                <a:solidFill>
                  <a:srgbClr val="3E3742"/>
                </a:solidFill>
                <a:latin typeface="Verdana"/>
                <a:cs typeface="Verdana"/>
              </a:rPr>
              <a:t>instansi </a:t>
            </a:r>
            <a:r>
              <a:rPr dirty="0" sz="1600" spc="-100">
                <a:solidFill>
                  <a:srgbClr val="3E3742"/>
                </a:solidFill>
                <a:latin typeface="Verdana"/>
                <a:cs typeface="Verdana"/>
              </a:rPr>
              <a:t>pendidikan </a:t>
            </a:r>
            <a:r>
              <a:rPr dirty="0" sz="1600" spc="-95">
                <a:solidFill>
                  <a:srgbClr val="3E3742"/>
                </a:solidFill>
                <a:latin typeface="Verdana"/>
                <a:cs typeface="Verdana"/>
              </a:rPr>
              <a:t>maupun </a:t>
            </a:r>
            <a:r>
              <a:rPr dirty="0" sz="1600" spc="-85">
                <a:solidFill>
                  <a:srgbClr val="3E3742"/>
                </a:solidFill>
                <a:latin typeface="Verdana"/>
                <a:cs typeface="Verdana"/>
              </a:rPr>
              <a:t>orang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lain </a:t>
            </a:r>
            <a:r>
              <a:rPr dirty="0" sz="1600" spc="-85">
                <a:solidFill>
                  <a:srgbClr val="3E3742"/>
                </a:solidFill>
                <a:latin typeface="Verdana"/>
                <a:cs typeface="Verdana"/>
              </a:rPr>
              <a:t>secara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3E3742"/>
                </a:solidFill>
                <a:latin typeface="Verdana"/>
                <a:cs typeface="Verdana"/>
              </a:rPr>
              <a:t>individu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600" spc="-90">
                <a:solidFill>
                  <a:srgbClr val="3E3742"/>
                </a:solidFill>
                <a:latin typeface="Verdana"/>
                <a:cs typeface="Verdana"/>
              </a:rPr>
              <a:t>membangun </a:t>
            </a:r>
            <a:r>
              <a:rPr dirty="0" sz="1600" spc="-95">
                <a:solidFill>
                  <a:srgbClr val="3E3742"/>
                </a:solidFill>
                <a:latin typeface="Verdana"/>
                <a:cs typeface="Verdana"/>
              </a:rPr>
              <a:t>kembali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budaya </a:t>
            </a:r>
            <a:r>
              <a:rPr dirty="0" sz="1600" spc="-70">
                <a:solidFill>
                  <a:srgbClr val="3E3742"/>
                </a:solidFill>
                <a:latin typeface="Verdana"/>
                <a:cs typeface="Verdana"/>
              </a:rPr>
              <a:t>bahasa </a:t>
            </a:r>
            <a:r>
              <a:rPr dirty="0" sz="1600" spc="-114">
                <a:solidFill>
                  <a:srgbClr val="3E3742"/>
                </a:solidFill>
                <a:latin typeface="Verdana"/>
                <a:cs typeface="Verdana"/>
              </a:rPr>
              <a:t>khas </a:t>
            </a:r>
            <a:r>
              <a:rPr dirty="0" sz="1600" spc="-65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6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dengan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mengenal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3E3742"/>
                </a:solidFill>
                <a:latin typeface="Verdana"/>
                <a:cs typeface="Verdana"/>
              </a:rPr>
              <a:t>lebih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3E3742"/>
                </a:solidFill>
                <a:latin typeface="Verdana"/>
                <a:cs typeface="Verdana"/>
              </a:rPr>
              <a:t>mudah</a:t>
            </a:r>
            <a:r>
              <a:rPr dirty="0" sz="16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3E3742"/>
                </a:solidFill>
                <a:latin typeface="Verdana"/>
                <a:cs typeface="Verdana"/>
              </a:rPr>
              <a:t>terhadap</a:t>
            </a:r>
            <a:r>
              <a:rPr dirty="0" sz="16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3E3742"/>
                </a:solidFill>
                <a:latin typeface="Verdana"/>
                <a:cs typeface="Verdana"/>
              </a:rPr>
              <a:t>karakter-karakternya.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90486" y="2742409"/>
            <a:ext cx="300164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767080">
              <a:lnSpc>
                <a:spcPct val="100000"/>
              </a:lnSpc>
              <a:spcBef>
                <a:spcPts val="100"/>
              </a:spcBef>
            </a:pPr>
            <a:r>
              <a:rPr dirty="0" sz="3000" spc="160" b="1">
                <a:solidFill>
                  <a:srgbClr val="3E3742"/>
                </a:solidFill>
                <a:latin typeface="Cambria"/>
                <a:cs typeface="Cambria"/>
              </a:rPr>
              <a:t>Metodologi  </a:t>
            </a:r>
            <a:r>
              <a:rPr dirty="0" sz="3000" spc="120" b="1">
                <a:solidFill>
                  <a:srgbClr val="3E3742"/>
                </a:solidFill>
                <a:latin typeface="Cambria"/>
                <a:cs typeface="Cambria"/>
              </a:rPr>
              <a:t>Penelitian </a:t>
            </a:r>
            <a:r>
              <a:rPr dirty="0" sz="3000" spc="135" b="1">
                <a:solidFill>
                  <a:srgbClr val="3E3742"/>
                </a:solidFill>
                <a:latin typeface="Cambria"/>
                <a:cs typeface="Cambria"/>
              </a:rPr>
              <a:t>dan </a:t>
            </a:r>
            <a:r>
              <a:rPr dirty="0" sz="3000" spc="14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3000" spc="180" b="1">
                <a:solidFill>
                  <a:srgbClr val="3E3742"/>
                </a:solidFill>
                <a:latin typeface="Cambria"/>
                <a:cs typeface="Cambria"/>
              </a:rPr>
              <a:t>Pengembangan</a:t>
            </a:r>
            <a:endParaRPr sz="30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</a:pPr>
            <a:r>
              <a:rPr dirty="0" sz="3000" spc="180" b="1">
                <a:solidFill>
                  <a:srgbClr val="3E3742"/>
                </a:solidFill>
                <a:latin typeface="Cambria"/>
                <a:cs typeface="Cambria"/>
              </a:rPr>
              <a:t>Sistem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3186" y="928177"/>
            <a:ext cx="1948814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459">
                <a:solidFill>
                  <a:srgbClr val="EC8686"/>
                </a:solidFill>
              </a:rPr>
              <a:t>02</a:t>
            </a:r>
            <a:endParaRPr sz="12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263" y="946875"/>
            <a:ext cx="4978478" cy="36891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000" y="1784499"/>
            <a:ext cx="7039999" cy="1574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250" y="505850"/>
            <a:ext cx="5761499" cy="413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525" y="1000400"/>
            <a:ext cx="6714950" cy="3142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261" y="945138"/>
            <a:ext cx="3994821" cy="33709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6250" y="547165"/>
            <a:ext cx="188976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229" b="1">
                <a:solidFill>
                  <a:srgbClr val="EC8686"/>
                </a:solidFill>
                <a:latin typeface="Cambria"/>
                <a:cs typeface="Cambria"/>
              </a:rPr>
              <a:t>03</a:t>
            </a:r>
            <a:endParaRPr sz="1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250" y="2290780"/>
            <a:ext cx="3281679" cy="2227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000" spc="210" b="1">
                <a:solidFill>
                  <a:srgbClr val="3E3742"/>
                </a:solidFill>
                <a:latin typeface="Cambria"/>
                <a:cs typeface="Cambria"/>
              </a:rPr>
              <a:t>Hasil </a:t>
            </a:r>
            <a:r>
              <a:rPr dirty="0" sz="4000" spc="180" b="1">
                <a:solidFill>
                  <a:srgbClr val="3E3742"/>
                </a:solidFill>
                <a:latin typeface="Cambria"/>
                <a:cs typeface="Cambria"/>
              </a:rPr>
              <a:t>dan </a:t>
            </a:r>
            <a:r>
              <a:rPr dirty="0" sz="4000" spc="18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4000" spc="204" b="1">
                <a:solidFill>
                  <a:srgbClr val="3E3742"/>
                </a:solidFill>
                <a:latin typeface="Cambria"/>
                <a:cs typeface="Cambria"/>
              </a:rPr>
              <a:t>Pembahasan</a:t>
            </a:r>
            <a:endParaRPr sz="4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SVM-SIFT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18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VM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anpa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SI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endParaRPr sz="1400">
              <a:latin typeface="Verdana"/>
              <a:cs typeface="Verdana"/>
            </a:endParaRPr>
          </a:p>
          <a:p>
            <a:pPr marL="12700" marR="361950">
              <a:lnSpc>
                <a:spcPct val="100000"/>
              </a:lnSpc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erbandingan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3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orma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3E3742"/>
                </a:solidFill>
                <a:latin typeface="Verdana"/>
                <a:cs typeface="Verdana"/>
              </a:rPr>
              <a:t>Model 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engujian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Baru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8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VM-SI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3025" y="497749"/>
            <a:ext cx="4817949" cy="2408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4618" y="3130913"/>
            <a:ext cx="277050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70">
                <a:latin typeface="Verdana"/>
                <a:cs typeface="Verdana"/>
              </a:rPr>
              <a:t>Bahasa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P</a:t>
            </a:r>
            <a:r>
              <a:rPr dirty="0" sz="1400" spc="-100">
                <a:latin typeface="Verdana"/>
                <a:cs typeface="Verdana"/>
              </a:rPr>
              <a:t>em</a:t>
            </a:r>
            <a:r>
              <a:rPr dirty="0" sz="1400" spc="-10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og</a:t>
            </a:r>
            <a:r>
              <a:rPr dirty="0" sz="1400" spc="-9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aman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Python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85">
                <a:latin typeface="Verdana"/>
                <a:cs typeface="Verdana"/>
              </a:rPr>
              <a:t>Lib</a:t>
            </a:r>
            <a:r>
              <a:rPr dirty="0" sz="1400" spc="-120">
                <a:latin typeface="Verdana"/>
                <a:cs typeface="Verdana"/>
              </a:rPr>
              <a:t>r</a:t>
            </a:r>
            <a:r>
              <a:rPr dirty="0" sz="1400" spc="-50">
                <a:latin typeface="Verdana"/>
                <a:cs typeface="Verdana"/>
              </a:rPr>
              <a:t>ary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U</a:t>
            </a:r>
            <a:r>
              <a:rPr dirty="0" sz="1400" spc="-35">
                <a:latin typeface="Verdana"/>
                <a:cs typeface="Verdana"/>
              </a:rPr>
              <a:t>t</a:t>
            </a:r>
            <a:r>
              <a:rPr dirty="0" sz="1400" spc="-55">
                <a:latin typeface="Verdana"/>
                <a:cs typeface="Verdana"/>
              </a:rPr>
              <a:t>ama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90"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lvl="1" marL="805815" indent="-337185">
              <a:lnSpc>
                <a:spcPct val="100000"/>
              </a:lnSpc>
              <a:buFont typeface="Tahoma"/>
              <a:buChar char="○"/>
              <a:tabLst>
                <a:tab pos="805180" algn="l"/>
                <a:tab pos="806450" algn="l"/>
              </a:tabLst>
            </a:pPr>
            <a:r>
              <a:rPr dirty="0" sz="1400" spc="-85">
                <a:latin typeface="Verdana"/>
                <a:cs typeface="Verdana"/>
              </a:rPr>
              <a:t>Scikit-learn</a:t>
            </a:r>
            <a:endParaRPr sz="1400">
              <a:latin typeface="Verdana"/>
              <a:cs typeface="Verdana"/>
            </a:endParaRPr>
          </a:p>
          <a:p>
            <a:pPr lvl="1" marL="805815" indent="-337185">
              <a:lnSpc>
                <a:spcPct val="100000"/>
              </a:lnSpc>
              <a:buFont typeface="Tahoma"/>
              <a:buChar char="○"/>
              <a:tabLst>
                <a:tab pos="805180" algn="l"/>
                <a:tab pos="806450" algn="l"/>
              </a:tabLst>
            </a:pPr>
            <a:r>
              <a:rPr dirty="0" sz="1400" spc="-75">
                <a:latin typeface="Verdana"/>
                <a:cs typeface="Verdana"/>
              </a:rPr>
              <a:t>Opencv-python</a:t>
            </a:r>
            <a:endParaRPr sz="1400">
              <a:latin typeface="Verdana"/>
              <a:cs typeface="Verdana"/>
            </a:endParaRPr>
          </a:p>
          <a:p>
            <a:pPr lvl="1" marL="805815" indent="-337185">
              <a:lnSpc>
                <a:spcPct val="100000"/>
              </a:lnSpc>
              <a:buFont typeface="Tahoma"/>
              <a:buChar char="○"/>
              <a:tabLst>
                <a:tab pos="805180" algn="l"/>
                <a:tab pos="806450" algn="l"/>
              </a:tabLst>
            </a:pPr>
            <a:r>
              <a:rPr dirty="0" sz="1400" spc="-95">
                <a:latin typeface="Verdana"/>
                <a:cs typeface="Verdana"/>
              </a:rPr>
              <a:t>Flask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15">
                <a:latin typeface="Verdana"/>
                <a:cs typeface="Verdana"/>
              </a:rPr>
              <a:t>P</a:t>
            </a:r>
            <a:r>
              <a:rPr dirty="0" sz="1400" spc="-20">
                <a:latin typeface="Verdana"/>
                <a:cs typeface="Verdana"/>
              </a:rPr>
              <a:t>l</a:t>
            </a:r>
            <a:r>
              <a:rPr dirty="0" sz="1400" spc="-35">
                <a:latin typeface="Verdana"/>
                <a:cs typeface="Verdana"/>
              </a:rPr>
              <a:t>at</a:t>
            </a:r>
            <a:r>
              <a:rPr dirty="0" sz="1400" spc="-75">
                <a:latin typeface="Verdana"/>
                <a:cs typeface="Verdana"/>
              </a:rPr>
              <a:t>f</a:t>
            </a:r>
            <a:r>
              <a:rPr dirty="0" sz="1400" spc="-75">
                <a:latin typeface="Verdana"/>
                <a:cs typeface="Verdana"/>
              </a:rPr>
              <a:t>orm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45">
                <a:latin typeface="Verdana"/>
                <a:cs typeface="Verdana"/>
              </a:rPr>
              <a:t>W</a:t>
            </a:r>
            <a:r>
              <a:rPr dirty="0" sz="1400" spc="-75">
                <a:latin typeface="Verdana"/>
                <a:cs typeface="Verdana"/>
              </a:rPr>
              <a:t>ebsi</a:t>
            </a:r>
            <a:r>
              <a:rPr dirty="0" sz="1400" spc="-75">
                <a:latin typeface="Verdana"/>
                <a:cs typeface="Verdana"/>
              </a:rPr>
              <a:t>t</a:t>
            </a:r>
            <a:r>
              <a:rPr dirty="0" sz="1400" spc="-85"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1410" y="2233929"/>
            <a:ext cx="37820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415"/>
              <a:t>SVM</a:t>
            </a:r>
            <a:r>
              <a:rPr dirty="0" sz="4000" spc="30"/>
              <a:t> </a:t>
            </a:r>
            <a:r>
              <a:rPr dirty="0" sz="4000" spc="190"/>
              <a:t>with</a:t>
            </a:r>
            <a:r>
              <a:rPr dirty="0" sz="4000" spc="30"/>
              <a:t> </a:t>
            </a:r>
            <a:r>
              <a:rPr dirty="0" sz="4000" spc="290"/>
              <a:t>SIFT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96583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5"/>
              <a:t>SVM-SIFT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1050" y="1321037"/>
            <a:ext cx="800544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Times New Roman"/>
                <a:cs typeface="Times New Roman"/>
              </a:rPr>
              <a:t>Pengujian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model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SVM-SIFT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dilakukan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dengan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bermacam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optimasi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diantaranya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yaitu: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i="1">
                <a:latin typeface="Times New Roman"/>
                <a:cs typeface="Times New Roman"/>
              </a:rPr>
              <a:t>Size</a:t>
            </a:r>
            <a:r>
              <a:rPr dirty="0" sz="1400" spc="-35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(ukuran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gambar)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[“128x128”,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“160x160”,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“192x192”,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“224x224”]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K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pada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K-Means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atau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jumlah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fitur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[180,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250,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500,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750,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1000]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C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sebagai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toleransi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SVM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[1,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3,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6,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10,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15]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gamma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(G)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sebagai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kernel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RBF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 spc="-5">
                <a:latin typeface="Times New Roman"/>
                <a:cs typeface="Times New Roman"/>
              </a:rPr>
              <a:t>Bergantung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pada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5">
                <a:latin typeface="Times New Roman"/>
                <a:cs typeface="Times New Roman"/>
              </a:rPr>
              <a:t> Size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dan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K,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dengan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perhitungan</a:t>
            </a:r>
            <a:r>
              <a:rPr dirty="0" sz="1400" spc="-5">
                <a:latin typeface="Times New Roman"/>
                <a:cs typeface="Times New Roman"/>
              </a:rPr>
              <a:t> skala</a:t>
            </a:r>
            <a:endParaRPr sz="1400">
              <a:latin typeface="Times New Roman"/>
              <a:cs typeface="Times New Roman"/>
            </a:endParaRPr>
          </a:p>
          <a:p>
            <a:pPr marL="927100" marR="4116704">
              <a:lnSpc>
                <a:spcPct val="100000"/>
              </a:lnSpc>
            </a:pPr>
            <a:r>
              <a:rPr dirty="0" sz="1400" spc="-5">
                <a:latin typeface="Times New Roman"/>
                <a:cs typeface="Times New Roman"/>
              </a:rPr>
              <a:t>`</a:t>
            </a:r>
            <a:r>
              <a:rPr dirty="0" sz="1200" spc="-5">
                <a:latin typeface="Courier New"/>
                <a:cs typeface="Courier New"/>
              </a:rPr>
              <a:t>scale =</a:t>
            </a:r>
            <a:r>
              <a:rPr dirty="0" sz="120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1</a:t>
            </a:r>
            <a:r>
              <a:rPr dirty="0" sz="120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/</a:t>
            </a:r>
            <a:r>
              <a:rPr dirty="0" sz="120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nfeatures</a:t>
            </a:r>
            <a:r>
              <a:rPr dirty="0" sz="120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*</a:t>
            </a:r>
            <a:r>
              <a:rPr dirty="0" sz="120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x.var()</a:t>
            </a:r>
            <a:r>
              <a:rPr dirty="0" sz="1400" spc="-5">
                <a:latin typeface="Times New Roman"/>
                <a:cs typeface="Times New Roman"/>
              </a:rPr>
              <a:t>` 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Sehingga:</a:t>
            </a:r>
            <a:endParaRPr sz="1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dirty="0" sz="1400" spc="-5">
                <a:latin typeface="Times New Roman"/>
                <a:cs typeface="Times New Roman"/>
              </a:rPr>
              <a:t>[</a:t>
            </a:r>
            <a:r>
              <a:rPr dirty="0" sz="1200" spc="-5">
                <a:latin typeface="Courier New"/>
                <a:cs typeface="Courier New"/>
              </a:rPr>
              <a:t>scale-(4%*scale),</a:t>
            </a:r>
            <a:r>
              <a:rPr dirty="0" sz="1200" spc="65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scale-(2%*scale)</a:t>
            </a:r>
            <a:r>
              <a:rPr dirty="0" sz="1400" spc="-5">
                <a:latin typeface="Times New Roman"/>
                <a:cs typeface="Times New Roman"/>
              </a:rPr>
              <a:t>,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scale,</a:t>
            </a:r>
            <a:r>
              <a:rPr dirty="0" sz="1200" spc="65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scale+(2%*scale),</a:t>
            </a:r>
            <a:r>
              <a:rPr dirty="0" sz="1200" spc="65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scale+(4%*scale)</a:t>
            </a:r>
            <a:r>
              <a:rPr dirty="0" sz="1400" spc="-5">
                <a:latin typeface="Times New Roman"/>
                <a:cs typeface="Times New Roman"/>
              </a:rPr>
              <a:t>]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6299" y="1116813"/>
            <a:ext cx="3367224" cy="35801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250" y="503825"/>
            <a:ext cx="23050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45"/>
              <a:t>Pembahasan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786238" y="1115281"/>
            <a:ext cx="1370965" cy="76136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-80" b="1">
                <a:solidFill>
                  <a:srgbClr val="EC8686"/>
                </a:solidFill>
                <a:latin typeface="Cambria"/>
                <a:cs typeface="Cambria"/>
              </a:rPr>
              <a:t>01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600" spc="70" b="1">
                <a:solidFill>
                  <a:srgbClr val="3E3742"/>
                </a:solidFill>
                <a:latin typeface="Cambria"/>
                <a:cs typeface="Cambria"/>
              </a:rPr>
              <a:t>Pendahuluan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2538" y="1115281"/>
            <a:ext cx="2313305" cy="124904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85" b="1">
                <a:solidFill>
                  <a:srgbClr val="EC8686"/>
                </a:solidFill>
                <a:latin typeface="Cambria"/>
                <a:cs typeface="Cambria"/>
              </a:rPr>
              <a:t>02</a:t>
            </a:r>
            <a:endParaRPr sz="22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520"/>
              </a:spcBef>
            </a:pPr>
            <a:r>
              <a:rPr dirty="0" sz="1600" spc="90" b="1">
                <a:solidFill>
                  <a:srgbClr val="3E3742"/>
                </a:solidFill>
                <a:latin typeface="Cambria"/>
                <a:cs typeface="Cambria"/>
              </a:rPr>
              <a:t>Metode</a:t>
            </a:r>
            <a:r>
              <a:rPr dirty="0" sz="16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65" b="1">
                <a:solidFill>
                  <a:srgbClr val="3E3742"/>
                </a:solidFill>
                <a:latin typeface="Cambria"/>
                <a:cs typeface="Cambria"/>
              </a:rPr>
              <a:t>Penelitian</a:t>
            </a:r>
            <a:r>
              <a:rPr dirty="0" sz="16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70" b="1">
                <a:solidFill>
                  <a:srgbClr val="3E3742"/>
                </a:solidFill>
                <a:latin typeface="Cambria"/>
                <a:cs typeface="Cambria"/>
              </a:rPr>
              <a:t>dan </a:t>
            </a:r>
            <a:r>
              <a:rPr dirty="0" sz="1600" spc="-34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95" b="1">
                <a:solidFill>
                  <a:srgbClr val="3E3742"/>
                </a:solidFill>
                <a:latin typeface="Cambria"/>
                <a:cs typeface="Cambria"/>
              </a:rPr>
              <a:t>Pengembangan </a:t>
            </a:r>
            <a:r>
              <a:rPr dirty="0" sz="1600" spc="10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95" b="1">
                <a:solidFill>
                  <a:srgbClr val="3E3742"/>
                </a:solidFill>
                <a:latin typeface="Cambria"/>
                <a:cs typeface="Cambria"/>
              </a:rPr>
              <a:t>Sistem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238" y="2479584"/>
            <a:ext cx="2334895" cy="76136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40" b="1">
                <a:solidFill>
                  <a:srgbClr val="EC8686"/>
                </a:solidFill>
                <a:latin typeface="Cambria"/>
                <a:cs typeface="Cambria"/>
              </a:rPr>
              <a:t>03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600" spc="85" b="1">
                <a:solidFill>
                  <a:srgbClr val="3E3742"/>
                </a:solidFill>
                <a:latin typeface="Cambria"/>
                <a:cs typeface="Cambria"/>
              </a:rPr>
              <a:t>Hasil</a:t>
            </a:r>
            <a:r>
              <a:rPr dirty="0" sz="160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70" b="1">
                <a:solidFill>
                  <a:srgbClr val="3E3742"/>
                </a:solidFill>
                <a:latin typeface="Cambria"/>
                <a:cs typeface="Cambria"/>
              </a:rPr>
              <a:t>dan</a:t>
            </a:r>
            <a:r>
              <a:rPr dirty="0" sz="160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80" b="1">
                <a:solidFill>
                  <a:srgbClr val="3E3742"/>
                </a:solidFill>
                <a:latin typeface="Cambria"/>
                <a:cs typeface="Cambria"/>
              </a:rPr>
              <a:t>Pembahasan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2538" y="2479571"/>
            <a:ext cx="1680845" cy="100520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145" b="1">
                <a:solidFill>
                  <a:srgbClr val="EC8686"/>
                </a:solidFill>
                <a:latin typeface="Cambria"/>
                <a:cs typeface="Cambria"/>
              </a:rPr>
              <a:t>04</a:t>
            </a:r>
            <a:endParaRPr sz="22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520"/>
              </a:spcBef>
            </a:pPr>
            <a:r>
              <a:rPr dirty="0" sz="1600" spc="80" b="1">
                <a:solidFill>
                  <a:srgbClr val="3E3742"/>
                </a:solidFill>
                <a:latin typeface="Cambria"/>
                <a:cs typeface="Cambria"/>
              </a:rPr>
              <a:t>Kesimpulan</a:t>
            </a:r>
            <a:r>
              <a:rPr dirty="0" sz="1600" spc="-3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70" b="1">
                <a:solidFill>
                  <a:srgbClr val="3E3742"/>
                </a:solidFill>
                <a:latin typeface="Cambria"/>
                <a:cs typeface="Cambria"/>
              </a:rPr>
              <a:t>dan </a:t>
            </a:r>
            <a:r>
              <a:rPr dirty="0" sz="1600" spc="-34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75" b="1">
                <a:solidFill>
                  <a:srgbClr val="3E3742"/>
                </a:solidFill>
                <a:latin typeface="Cambria"/>
                <a:cs typeface="Cambria"/>
              </a:rPr>
              <a:t>Saran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238" y="3696634"/>
            <a:ext cx="2132330" cy="76136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90" b="1">
                <a:solidFill>
                  <a:srgbClr val="EC8686"/>
                </a:solidFill>
                <a:latin typeface="Cambria"/>
                <a:cs typeface="Cambria"/>
              </a:rPr>
              <a:t>05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600" spc="85" b="1">
                <a:solidFill>
                  <a:srgbClr val="3E3742"/>
                </a:solidFill>
                <a:latin typeface="Cambria"/>
                <a:cs typeface="Cambria"/>
              </a:rPr>
              <a:t>Hasil</a:t>
            </a:r>
            <a:r>
              <a:rPr dirty="0" sz="1600" spc="-1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65" b="1">
                <a:solidFill>
                  <a:srgbClr val="3E3742"/>
                </a:solidFill>
                <a:latin typeface="Cambria"/>
                <a:cs typeface="Cambria"/>
              </a:rPr>
              <a:t>Revisi</a:t>
            </a:r>
            <a:r>
              <a:rPr dirty="0" sz="1600" spc="-1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85" b="1">
                <a:solidFill>
                  <a:srgbClr val="3E3742"/>
                </a:solidFill>
                <a:latin typeface="Cambria"/>
                <a:cs typeface="Cambria"/>
              </a:rPr>
              <a:t>Seminar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2538" y="3696620"/>
            <a:ext cx="1574800" cy="76136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2200" spc="155" b="1">
                <a:solidFill>
                  <a:srgbClr val="EC8686"/>
                </a:solidFill>
                <a:latin typeface="Cambria"/>
                <a:cs typeface="Cambria"/>
              </a:rPr>
              <a:t>06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600" spc="100" b="1">
                <a:solidFill>
                  <a:srgbClr val="3E3742"/>
                </a:solidFill>
                <a:latin typeface="Cambria"/>
                <a:cs typeface="Cambria"/>
              </a:rPr>
              <a:t>Demo</a:t>
            </a:r>
            <a:r>
              <a:rPr dirty="0" sz="1600" spc="-3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600" spc="85" b="1">
                <a:solidFill>
                  <a:srgbClr val="3E3742"/>
                </a:solidFill>
                <a:latin typeface="Cambria"/>
                <a:cs typeface="Cambria"/>
              </a:rPr>
              <a:t>Program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96583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5"/>
              <a:t>SVM-SIFT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550" y="595725"/>
            <a:ext cx="4768824" cy="3952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850" y="595724"/>
            <a:ext cx="2732549" cy="1131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1400" y="1872175"/>
            <a:ext cx="2565450" cy="12575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70524" y="3236086"/>
            <a:ext cx="1937385" cy="146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0">
                <a:latin typeface="Verdana"/>
                <a:cs typeface="Verdana"/>
              </a:rPr>
              <a:t>P</a:t>
            </a:r>
            <a:r>
              <a:rPr dirty="0" sz="1100" spc="-50">
                <a:latin typeface="Verdana"/>
                <a:cs typeface="Verdana"/>
              </a:rPr>
              <a:t>a</a:t>
            </a:r>
            <a:r>
              <a:rPr dirty="0" sz="1100" spc="-70">
                <a:latin typeface="Verdana"/>
                <a:cs typeface="Verdana"/>
              </a:rPr>
              <a:t>r</a:t>
            </a:r>
            <a:r>
              <a:rPr dirty="0" sz="1100" spc="-60">
                <a:latin typeface="Verdana"/>
                <a:cs typeface="Verdana"/>
              </a:rPr>
              <a:t>am</a:t>
            </a:r>
            <a:r>
              <a:rPr dirty="0" sz="1100" spc="-55">
                <a:latin typeface="Verdana"/>
                <a:cs typeface="Verdana"/>
              </a:rPr>
              <a:t>e</a:t>
            </a:r>
            <a:r>
              <a:rPr dirty="0" sz="1100" spc="-45">
                <a:latin typeface="Verdana"/>
                <a:cs typeface="Verdana"/>
              </a:rPr>
              <a:t>t</a:t>
            </a:r>
            <a:r>
              <a:rPr dirty="0" sz="1100" spc="-65">
                <a:latin typeface="Verdana"/>
                <a:cs typeface="Verdana"/>
              </a:rPr>
              <a:t>er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yang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diguna</a:t>
            </a:r>
            <a:r>
              <a:rPr dirty="0" sz="1100" spc="-95">
                <a:latin typeface="Verdana"/>
                <a:cs typeface="Verdana"/>
              </a:rPr>
              <a:t>k</a:t>
            </a:r>
            <a:r>
              <a:rPr dirty="0" sz="1100" spc="-50">
                <a:latin typeface="Verdana"/>
                <a:cs typeface="Verdana"/>
              </a:rPr>
              <a:t>an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90">
                <a:latin typeface="Verdana"/>
                <a:cs typeface="Verdana"/>
              </a:rPr>
              <a:t>Si</a:t>
            </a:r>
            <a:r>
              <a:rPr dirty="0" sz="1100" spc="-120">
                <a:latin typeface="Verdana"/>
                <a:cs typeface="Verdana"/>
              </a:rPr>
              <a:t>z</a:t>
            </a:r>
            <a:r>
              <a:rPr dirty="0" sz="1100" spc="-70">
                <a:latin typeface="Verdana"/>
                <a:cs typeface="Verdana"/>
              </a:rPr>
              <a:t>e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55">
                <a:latin typeface="Verdana"/>
                <a:cs typeface="Verdana"/>
              </a:rPr>
              <a:t>192x192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145">
                <a:latin typeface="Verdana"/>
                <a:cs typeface="Verdana"/>
              </a:rPr>
              <a:t>K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750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C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6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55">
                <a:latin typeface="Verdana"/>
                <a:cs typeface="Verdana"/>
              </a:rPr>
              <a:t>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0.10235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100" spc="-75">
                <a:latin typeface="Verdana"/>
                <a:cs typeface="Verdana"/>
              </a:rPr>
              <a:t>Akurasi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40">
                <a:latin typeface="Verdana"/>
                <a:cs typeface="Verdana"/>
              </a:rPr>
              <a:t>Da</a:t>
            </a:r>
            <a:r>
              <a:rPr dirty="0" sz="1100" spc="-40">
                <a:latin typeface="Verdana"/>
                <a:cs typeface="Verdana"/>
              </a:rPr>
              <a:t>t</a:t>
            </a:r>
            <a:r>
              <a:rPr dirty="0" sz="1100" spc="-30">
                <a:latin typeface="Verdana"/>
                <a:cs typeface="Verdana"/>
              </a:rPr>
              <a:t>a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50">
                <a:latin typeface="Verdana"/>
                <a:cs typeface="Verdana"/>
              </a:rPr>
              <a:t>T</a:t>
            </a:r>
            <a:r>
              <a:rPr dirty="0" sz="1100" spc="-95">
                <a:latin typeface="Verdana"/>
                <a:cs typeface="Verdana"/>
              </a:rPr>
              <a:t>r</a:t>
            </a:r>
            <a:r>
              <a:rPr dirty="0" sz="1100" spc="-55">
                <a:latin typeface="Verdana"/>
                <a:cs typeface="Verdana"/>
              </a:rPr>
              <a:t>aining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92.11%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40">
                <a:latin typeface="Verdana"/>
                <a:cs typeface="Verdana"/>
              </a:rPr>
              <a:t>Da</a:t>
            </a:r>
            <a:r>
              <a:rPr dirty="0" sz="1100" spc="-40">
                <a:latin typeface="Verdana"/>
                <a:cs typeface="Verdana"/>
              </a:rPr>
              <a:t>t</a:t>
            </a:r>
            <a:r>
              <a:rPr dirty="0" sz="1100" spc="-30">
                <a:latin typeface="Verdana"/>
                <a:cs typeface="Verdana"/>
              </a:rPr>
              <a:t>a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60">
                <a:latin typeface="Verdana"/>
                <a:cs typeface="Verdana"/>
              </a:rPr>
              <a:t>T</a:t>
            </a:r>
            <a:r>
              <a:rPr dirty="0" sz="1100" spc="-80">
                <a:latin typeface="Verdana"/>
                <a:cs typeface="Verdana"/>
              </a:rPr>
              <a:t>e</a:t>
            </a:r>
            <a:r>
              <a:rPr dirty="0" sz="1100" spc="-85">
                <a:latin typeface="Verdana"/>
                <a:cs typeface="Verdana"/>
              </a:rPr>
              <a:t>s</a:t>
            </a:r>
            <a:r>
              <a:rPr dirty="0" sz="1100" spc="-55">
                <a:latin typeface="Verdana"/>
                <a:cs typeface="Verdana"/>
              </a:rPr>
              <a:t>ting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94.55%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9050" y="3317854"/>
            <a:ext cx="257175" cy="41275"/>
            <a:chOff x="259050" y="3317854"/>
            <a:chExt cx="257175" cy="41275"/>
          </a:xfrm>
        </p:grpSpPr>
        <p:sp>
          <p:nvSpPr>
            <p:cNvPr id="9" name="object 9"/>
            <p:cNvSpPr/>
            <p:nvPr/>
          </p:nvSpPr>
          <p:spPr>
            <a:xfrm>
              <a:off x="259050" y="3338350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 h="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007D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7999" y="3322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7D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7999" y="3322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7D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050" y="151882"/>
            <a:ext cx="965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5" b="1">
                <a:solidFill>
                  <a:srgbClr val="3E3742"/>
                </a:solidFill>
                <a:latin typeface="Cambria"/>
                <a:cs typeface="Cambria"/>
              </a:rPr>
              <a:t>SVM-SIFT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54324" y="184394"/>
            <a:ext cx="8566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0">
                <a:solidFill>
                  <a:srgbClr val="3E3742"/>
                </a:solidFill>
                <a:latin typeface="Cambria"/>
                <a:cs typeface="Cambria"/>
              </a:rPr>
              <a:t>(Skenario</a:t>
            </a:r>
            <a:r>
              <a:rPr dirty="0" sz="1000" spc="-50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000" spc="5">
                <a:solidFill>
                  <a:srgbClr val="3E3742"/>
                </a:solidFill>
                <a:latin typeface="Cambria"/>
                <a:cs typeface="Cambria"/>
              </a:rPr>
              <a:t>14)</a:t>
            </a:r>
            <a:endParaRPr sz="10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8300" y="558576"/>
            <a:ext cx="3707397" cy="41617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050" y="151882"/>
            <a:ext cx="965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5" b="1">
                <a:solidFill>
                  <a:srgbClr val="3E3742"/>
                </a:solidFill>
                <a:latin typeface="Cambria"/>
                <a:cs typeface="Cambria"/>
              </a:rPr>
              <a:t>SVM-SIFT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54324" y="184394"/>
            <a:ext cx="8566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0">
                <a:solidFill>
                  <a:srgbClr val="3E3742"/>
                </a:solidFill>
                <a:latin typeface="Cambria"/>
                <a:cs typeface="Cambria"/>
              </a:rPr>
              <a:t>(Skenario</a:t>
            </a:r>
            <a:r>
              <a:rPr dirty="0" sz="1000" spc="-50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000" spc="5">
                <a:solidFill>
                  <a:srgbClr val="3E3742"/>
                </a:solidFill>
                <a:latin typeface="Cambria"/>
                <a:cs typeface="Cambria"/>
              </a:rPr>
              <a:t>14)</a:t>
            </a:r>
            <a:endParaRPr sz="10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750" y="968886"/>
            <a:ext cx="4528749" cy="320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7917" y="694275"/>
            <a:ext cx="4147850" cy="37549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5748" y="2233929"/>
            <a:ext cx="46329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415"/>
              <a:t>SVM</a:t>
            </a:r>
            <a:r>
              <a:rPr dirty="0" sz="4000" spc="30"/>
              <a:t> </a:t>
            </a:r>
            <a:r>
              <a:rPr dirty="0" sz="4000" spc="190"/>
              <a:t>without</a:t>
            </a:r>
            <a:r>
              <a:rPr dirty="0" sz="4000" spc="35"/>
              <a:t> </a:t>
            </a:r>
            <a:r>
              <a:rPr dirty="0" sz="4000" spc="290"/>
              <a:t>SIFT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144526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5"/>
              <a:t>SVM</a:t>
            </a:r>
            <a:r>
              <a:rPr dirty="0" sz="1400" spc="-15"/>
              <a:t> </a:t>
            </a:r>
            <a:r>
              <a:rPr dirty="0" sz="1400" spc="60"/>
              <a:t>tanpa</a:t>
            </a:r>
            <a:r>
              <a:rPr dirty="0" sz="1400" spc="-15"/>
              <a:t> </a:t>
            </a:r>
            <a:r>
              <a:rPr dirty="0" sz="1400" spc="100"/>
              <a:t>SIFT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774998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8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2"/>
                </a:lnTo>
                <a:lnTo>
                  <a:pt x="7241721" y="30317"/>
                </a:lnTo>
                <a:lnTo>
                  <a:pt x="7201503" y="30323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7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4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3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8"/>
                </a:lnTo>
                <a:lnTo>
                  <a:pt x="2855493" y="16611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3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8"/>
                </a:lnTo>
                <a:lnTo>
                  <a:pt x="1718387" y="17178"/>
                </a:lnTo>
                <a:lnTo>
                  <a:pt x="1700836" y="17177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3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3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80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1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4"/>
                </a:lnTo>
                <a:lnTo>
                  <a:pt x="1189311" y="2529"/>
                </a:lnTo>
                <a:lnTo>
                  <a:pt x="1239730" y="2491"/>
                </a:lnTo>
                <a:lnTo>
                  <a:pt x="1288286" y="2488"/>
                </a:lnTo>
                <a:lnTo>
                  <a:pt x="1337381" y="2469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50"/>
                </a:lnTo>
                <a:lnTo>
                  <a:pt x="2097234" y="4466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1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7"/>
                </a:lnTo>
                <a:lnTo>
                  <a:pt x="2641362" y="1803"/>
                </a:lnTo>
                <a:lnTo>
                  <a:pt x="2696410" y="2222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7"/>
                </a:lnTo>
                <a:lnTo>
                  <a:pt x="2919042" y="3606"/>
                </a:lnTo>
                <a:lnTo>
                  <a:pt x="2927063" y="3596"/>
                </a:lnTo>
                <a:lnTo>
                  <a:pt x="2935085" y="3571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1"/>
                </a:lnTo>
                <a:lnTo>
                  <a:pt x="3305639" y="2354"/>
                </a:lnTo>
                <a:lnTo>
                  <a:pt x="3357653" y="2224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6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9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8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8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6250" y="1634638"/>
            <a:ext cx="731139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Times New Roman"/>
                <a:cs typeface="Times New Roman"/>
              </a:rPr>
              <a:t>Pengujian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model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SVM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tanpa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SIFT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dilakukan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dengan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bermacam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optimasi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diantaranya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yaitu: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i="1">
                <a:latin typeface="Times New Roman"/>
                <a:cs typeface="Times New Roman"/>
              </a:rPr>
              <a:t>Size</a:t>
            </a:r>
            <a:r>
              <a:rPr dirty="0" sz="1400" spc="-35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(ukuran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gambar)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32x32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C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sebagai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toleransi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SVM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[1,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3,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6,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10,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15]</a:t>
            </a:r>
            <a:endParaRPr sz="1400">
              <a:latin typeface="Times New Roman"/>
              <a:cs typeface="Times New Roman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gamma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(G)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sebagai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nilai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parameter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kernel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RBF</a:t>
            </a:r>
            <a:endParaRPr sz="1400">
              <a:latin typeface="Times New Roman"/>
              <a:cs typeface="Times New Roman"/>
            </a:endParaRPr>
          </a:p>
          <a:p>
            <a:pPr lvl="1" marL="927100" indent="-336550">
              <a:lnSpc>
                <a:spcPct val="100000"/>
              </a:lnSpc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imes New Roman"/>
                <a:cs typeface="Times New Roman"/>
              </a:rPr>
              <a:t>[0.02265,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0.02312,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0.02359,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0.02406,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0.02453]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144526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5"/>
              <a:t>SVM</a:t>
            </a:r>
            <a:r>
              <a:rPr dirty="0" sz="1400" spc="-15"/>
              <a:t> </a:t>
            </a:r>
            <a:r>
              <a:rPr dirty="0" sz="1400" spc="60"/>
              <a:t>tanpa</a:t>
            </a:r>
            <a:r>
              <a:rPr dirty="0" sz="1400" spc="-15"/>
              <a:t> </a:t>
            </a:r>
            <a:r>
              <a:rPr dirty="0" sz="1400" spc="100"/>
              <a:t>SIFT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25" y="894675"/>
            <a:ext cx="3747950" cy="3006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9774" y="894675"/>
            <a:ext cx="3671450" cy="18119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56124" y="3083686"/>
            <a:ext cx="1937385" cy="1223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40">
                <a:latin typeface="Verdana"/>
                <a:cs typeface="Verdana"/>
              </a:rPr>
              <a:t>P</a:t>
            </a:r>
            <a:r>
              <a:rPr dirty="0" sz="1100" spc="-50">
                <a:latin typeface="Verdana"/>
                <a:cs typeface="Verdana"/>
              </a:rPr>
              <a:t>a</a:t>
            </a:r>
            <a:r>
              <a:rPr dirty="0" sz="1100" spc="-70">
                <a:latin typeface="Verdana"/>
                <a:cs typeface="Verdana"/>
              </a:rPr>
              <a:t>r</a:t>
            </a:r>
            <a:r>
              <a:rPr dirty="0" sz="1100" spc="-60">
                <a:latin typeface="Verdana"/>
                <a:cs typeface="Verdana"/>
              </a:rPr>
              <a:t>am</a:t>
            </a:r>
            <a:r>
              <a:rPr dirty="0" sz="1100" spc="-55">
                <a:latin typeface="Verdana"/>
                <a:cs typeface="Verdana"/>
              </a:rPr>
              <a:t>e</a:t>
            </a:r>
            <a:r>
              <a:rPr dirty="0" sz="1100" spc="-45">
                <a:latin typeface="Verdana"/>
                <a:cs typeface="Verdana"/>
              </a:rPr>
              <a:t>t</a:t>
            </a:r>
            <a:r>
              <a:rPr dirty="0" sz="1100" spc="-65">
                <a:latin typeface="Verdana"/>
                <a:cs typeface="Verdana"/>
              </a:rPr>
              <a:t>er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45">
                <a:latin typeface="Verdana"/>
                <a:cs typeface="Verdana"/>
              </a:rPr>
              <a:t>yang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70">
                <a:latin typeface="Verdana"/>
                <a:cs typeface="Verdana"/>
              </a:rPr>
              <a:t>diguna</a:t>
            </a:r>
            <a:r>
              <a:rPr dirty="0" sz="1100" spc="-95">
                <a:latin typeface="Verdana"/>
                <a:cs typeface="Verdana"/>
              </a:rPr>
              <a:t>k</a:t>
            </a:r>
            <a:r>
              <a:rPr dirty="0" sz="1100" spc="-50">
                <a:latin typeface="Verdana"/>
                <a:cs typeface="Verdana"/>
              </a:rPr>
              <a:t>an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90">
                <a:latin typeface="Verdana"/>
                <a:cs typeface="Verdana"/>
              </a:rPr>
              <a:t>Si</a:t>
            </a:r>
            <a:r>
              <a:rPr dirty="0" sz="1100" spc="-120">
                <a:latin typeface="Verdana"/>
                <a:cs typeface="Verdana"/>
              </a:rPr>
              <a:t>z</a:t>
            </a:r>
            <a:r>
              <a:rPr dirty="0" sz="1100" spc="-70">
                <a:latin typeface="Verdana"/>
                <a:cs typeface="Verdana"/>
              </a:rPr>
              <a:t>e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60">
                <a:latin typeface="Verdana"/>
                <a:cs typeface="Verdana"/>
              </a:rPr>
              <a:t>32x32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60">
                <a:latin typeface="Verdana"/>
                <a:cs typeface="Verdana"/>
              </a:rPr>
              <a:t>C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40">
                <a:latin typeface="Verdana"/>
                <a:cs typeface="Verdana"/>
              </a:rPr>
              <a:t>3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55">
                <a:latin typeface="Verdana"/>
                <a:cs typeface="Verdana"/>
              </a:rPr>
              <a:t>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65">
                <a:latin typeface="Verdana"/>
                <a:cs typeface="Verdana"/>
              </a:rPr>
              <a:t>0.02312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●"/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75">
                <a:latin typeface="Verdana"/>
                <a:cs typeface="Verdana"/>
              </a:rPr>
              <a:t>Akurasi</a:t>
            </a:r>
            <a:endParaRPr sz="1100">
              <a:latin typeface="Verdana"/>
              <a:cs typeface="Verdana"/>
            </a:endParaRPr>
          </a:p>
          <a:p>
            <a:pPr marL="469900" indent="-31305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100" spc="-40">
                <a:latin typeface="Verdana"/>
                <a:cs typeface="Verdana"/>
              </a:rPr>
              <a:t>Da</a:t>
            </a:r>
            <a:r>
              <a:rPr dirty="0" sz="1100" spc="-40">
                <a:latin typeface="Verdana"/>
                <a:cs typeface="Verdana"/>
              </a:rPr>
              <a:t>t</a:t>
            </a:r>
            <a:r>
              <a:rPr dirty="0" sz="1100" spc="-30">
                <a:latin typeface="Verdana"/>
                <a:cs typeface="Verdana"/>
              </a:rPr>
              <a:t>a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50">
                <a:latin typeface="Verdana"/>
                <a:cs typeface="Verdana"/>
              </a:rPr>
              <a:t>T</a:t>
            </a:r>
            <a:r>
              <a:rPr dirty="0" sz="1100" spc="-95">
                <a:latin typeface="Verdana"/>
                <a:cs typeface="Verdana"/>
              </a:rPr>
              <a:t>r</a:t>
            </a:r>
            <a:r>
              <a:rPr dirty="0" sz="1100" spc="-55">
                <a:latin typeface="Verdana"/>
                <a:cs typeface="Verdana"/>
              </a:rPr>
              <a:t>aining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245">
                <a:latin typeface="Verdana"/>
                <a:cs typeface="Verdana"/>
              </a:rPr>
              <a:t>=</a:t>
            </a:r>
            <a:r>
              <a:rPr dirty="0" sz="1100" spc="-140">
                <a:latin typeface="Verdana"/>
                <a:cs typeface="Verdana"/>
              </a:rPr>
              <a:t> </a:t>
            </a:r>
            <a:r>
              <a:rPr dirty="0" sz="1100" spc="-125">
                <a:latin typeface="Verdana"/>
                <a:cs typeface="Verdana"/>
              </a:rPr>
              <a:t>51.18%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175" y="798850"/>
            <a:ext cx="4499824" cy="3185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0775" y="600398"/>
            <a:ext cx="3264074" cy="3582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6250" y="4438837"/>
            <a:ext cx="2835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10">
                <a:latin typeface="Verdana"/>
                <a:cs typeface="Verdana"/>
              </a:rPr>
              <a:t>A</a:t>
            </a:r>
            <a:r>
              <a:rPr dirty="0" sz="1400" spc="-105">
                <a:latin typeface="Verdana"/>
                <a:cs typeface="Verdana"/>
              </a:rPr>
              <a:t>k</a:t>
            </a:r>
            <a:r>
              <a:rPr dirty="0" sz="1400" spc="-105">
                <a:latin typeface="Verdana"/>
                <a:cs typeface="Verdana"/>
              </a:rPr>
              <a:t>u</a:t>
            </a:r>
            <a:r>
              <a:rPr dirty="0" sz="1400" spc="-114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pada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da</a:t>
            </a:r>
            <a:r>
              <a:rPr dirty="0" sz="1400" spc="-50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100">
                <a:latin typeface="Verdana"/>
                <a:cs typeface="Verdana"/>
              </a:rPr>
              <a:t>e</a:t>
            </a:r>
            <a:r>
              <a:rPr dirty="0" sz="1400" spc="-100">
                <a:latin typeface="Verdana"/>
                <a:cs typeface="Verdana"/>
              </a:rPr>
              <a:t>s</a:t>
            </a:r>
            <a:r>
              <a:rPr dirty="0" sz="1400" spc="-65">
                <a:latin typeface="Verdana"/>
                <a:cs typeface="Verdana"/>
              </a:rPr>
              <a:t>ting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0">
                <a:latin typeface="Verdana"/>
                <a:cs typeface="Verdana"/>
              </a:rPr>
              <a:t>54.64%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050" y="151882"/>
            <a:ext cx="1445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5" b="1">
                <a:solidFill>
                  <a:srgbClr val="3E3742"/>
                </a:solidFill>
                <a:latin typeface="Cambria"/>
                <a:cs typeface="Cambria"/>
              </a:rPr>
              <a:t>SVM</a:t>
            </a:r>
            <a:r>
              <a:rPr dirty="0" sz="14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60" b="1">
                <a:solidFill>
                  <a:srgbClr val="3E3742"/>
                </a:solidFill>
                <a:latin typeface="Cambria"/>
                <a:cs typeface="Cambria"/>
              </a:rPr>
              <a:t>tanpa</a:t>
            </a:r>
            <a:r>
              <a:rPr dirty="0" sz="14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100" b="1">
                <a:solidFill>
                  <a:srgbClr val="3E3742"/>
                </a:solidFill>
                <a:latin typeface="Cambria"/>
                <a:cs typeface="Cambria"/>
              </a:rPr>
              <a:t>SIFT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863" y="2233929"/>
            <a:ext cx="31489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29"/>
              <a:t>Comparison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111887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/>
              <a:t>Comparison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250" y="1700199"/>
            <a:ext cx="3359474" cy="28881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899" y="767112"/>
            <a:ext cx="23342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Verdana"/>
                <a:cs typeface="Verdana"/>
              </a:rPr>
              <a:t>S</a:t>
            </a:r>
            <a:r>
              <a:rPr dirty="0" sz="1400" spc="-20">
                <a:latin typeface="Verdana"/>
                <a:cs typeface="Verdana"/>
              </a:rPr>
              <a:t>VM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60">
                <a:latin typeface="Verdana"/>
                <a:cs typeface="Verdana"/>
              </a:rPr>
              <a:t>anpa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80">
                <a:latin typeface="Verdana"/>
                <a:cs typeface="Verdana"/>
              </a:rPr>
              <a:t>SI</a:t>
            </a:r>
            <a:r>
              <a:rPr dirty="0" sz="1400" spc="-175">
                <a:latin typeface="Verdana"/>
                <a:cs typeface="Verdana"/>
              </a:rPr>
              <a:t>F</a:t>
            </a:r>
            <a:r>
              <a:rPr dirty="0" sz="1400" spc="-145">
                <a:latin typeface="Verdana"/>
                <a:cs typeface="Verdana"/>
              </a:rPr>
              <a:t>T</a:t>
            </a:r>
            <a:r>
              <a:rPr dirty="0" sz="1400" spc="-390"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spc="-50">
                <a:latin typeface="Verdana"/>
                <a:cs typeface="Verdana"/>
              </a:rPr>
              <a:t>Da</a:t>
            </a:r>
            <a:r>
              <a:rPr dirty="0" sz="1400" spc="-45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85">
                <a:latin typeface="Verdana"/>
                <a:cs typeface="Verdana"/>
              </a:rPr>
              <a:t>T</a:t>
            </a:r>
            <a:r>
              <a:rPr dirty="0" sz="1400" spc="-12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aining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0">
                <a:latin typeface="Verdana"/>
                <a:cs typeface="Verdana"/>
              </a:rPr>
              <a:t>51.18%</a:t>
            </a:r>
            <a:endParaRPr sz="1400">
              <a:latin typeface="Verdana"/>
              <a:cs typeface="Verdana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spc="-50">
                <a:latin typeface="Verdana"/>
                <a:cs typeface="Verdana"/>
              </a:rPr>
              <a:t>Da</a:t>
            </a:r>
            <a:r>
              <a:rPr dirty="0" sz="1400" spc="-45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00">
                <a:latin typeface="Verdana"/>
                <a:cs typeface="Verdana"/>
              </a:rPr>
              <a:t>T</a:t>
            </a:r>
            <a:r>
              <a:rPr dirty="0" sz="1400" spc="-100">
                <a:latin typeface="Verdana"/>
                <a:cs typeface="Verdana"/>
              </a:rPr>
              <a:t>e</a:t>
            </a:r>
            <a:r>
              <a:rPr dirty="0" sz="1400" spc="-100">
                <a:latin typeface="Verdana"/>
                <a:cs typeface="Verdana"/>
              </a:rPr>
              <a:t>s</a:t>
            </a:r>
            <a:r>
              <a:rPr dirty="0" sz="1400" spc="-65">
                <a:latin typeface="Verdana"/>
                <a:cs typeface="Verdana"/>
              </a:rPr>
              <a:t>ting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0">
                <a:latin typeface="Verdana"/>
                <a:cs typeface="Verdana"/>
              </a:rPr>
              <a:t>54.64%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3575" y="767112"/>
            <a:ext cx="23342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5">
                <a:latin typeface="Verdana"/>
                <a:cs typeface="Verdana"/>
              </a:rPr>
              <a:t>SVM-SIFT:</a:t>
            </a:r>
            <a:endParaRPr sz="1400">
              <a:latin typeface="Verdana"/>
              <a:cs typeface="Verdana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spc="-50">
                <a:latin typeface="Verdana"/>
                <a:cs typeface="Verdana"/>
              </a:rPr>
              <a:t>Da</a:t>
            </a:r>
            <a:r>
              <a:rPr dirty="0" sz="1400" spc="-45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85">
                <a:latin typeface="Verdana"/>
                <a:cs typeface="Verdana"/>
              </a:rPr>
              <a:t>T</a:t>
            </a:r>
            <a:r>
              <a:rPr dirty="0" sz="1400" spc="-12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aining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0">
                <a:latin typeface="Verdana"/>
                <a:cs typeface="Verdana"/>
              </a:rPr>
              <a:t>92.11%</a:t>
            </a:r>
            <a:endParaRPr sz="1400">
              <a:latin typeface="Verdana"/>
              <a:cs typeface="Verdana"/>
            </a:endParaRPr>
          </a:p>
          <a:p>
            <a:pPr marL="469900" indent="-33655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dirty="0" sz="1400" spc="-50">
                <a:latin typeface="Verdana"/>
                <a:cs typeface="Verdana"/>
              </a:rPr>
              <a:t>Da</a:t>
            </a:r>
            <a:r>
              <a:rPr dirty="0" sz="1400" spc="-45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00">
                <a:latin typeface="Verdana"/>
                <a:cs typeface="Verdana"/>
              </a:rPr>
              <a:t>T</a:t>
            </a:r>
            <a:r>
              <a:rPr dirty="0" sz="1400" spc="-100">
                <a:latin typeface="Verdana"/>
                <a:cs typeface="Verdana"/>
              </a:rPr>
              <a:t>e</a:t>
            </a:r>
            <a:r>
              <a:rPr dirty="0" sz="1400" spc="-100">
                <a:latin typeface="Verdana"/>
                <a:cs typeface="Verdana"/>
              </a:rPr>
              <a:t>s</a:t>
            </a:r>
            <a:r>
              <a:rPr dirty="0" sz="1400" spc="-65">
                <a:latin typeface="Verdana"/>
                <a:cs typeface="Verdana"/>
              </a:rPr>
              <a:t>ting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0">
                <a:latin typeface="Verdana"/>
                <a:cs typeface="Verdana"/>
              </a:rPr>
              <a:t>94.55%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050" y="151882"/>
            <a:ext cx="11188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3E3742"/>
                </a:solidFill>
                <a:latin typeface="Cambria"/>
                <a:cs typeface="Cambria"/>
              </a:rPr>
              <a:t>Comparison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25" y="1215275"/>
            <a:ext cx="6637348" cy="271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4356" y="1960938"/>
            <a:ext cx="33883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80"/>
              <a:t>Pendahuluan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67213" y="242378"/>
            <a:ext cx="172466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420" b="1">
                <a:solidFill>
                  <a:srgbClr val="EC8686"/>
                </a:solidFill>
                <a:latin typeface="Cambria"/>
                <a:cs typeface="Cambria"/>
              </a:rPr>
              <a:t>01</a:t>
            </a:r>
            <a:endParaRPr sz="1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7671" y="2667487"/>
            <a:ext cx="154559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320040">
              <a:lnSpc>
                <a:spcPct val="100000"/>
              </a:lnSpc>
              <a:spcBef>
                <a:spcPts val="100"/>
              </a:spcBef>
            </a:pP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ar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Be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3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ang 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Rumusan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Masa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ah 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Ba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asan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enelitian  </a:t>
            </a:r>
            <a:r>
              <a:rPr dirty="0" sz="1400" spc="-18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ujuan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enelitian  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Man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aat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enelitian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10" y="2280377"/>
            <a:ext cx="5696641" cy="20903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2544" y="2233929"/>
            <a:ext cx="44996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29"/>
              <a:t>Testing</a:t>
            </a:r>
            <a:r>
              <a:rPr dirty="0" sz="4000" spc="25"/>
              <a:t> </a:t>
            </a:r>
            <a:r>
              <a:rPr dirty="0" sz="4000" spc="245"/>
              <a:t>New</a:t>
            </a:r>
            <a:r>
              <a:rPr dirty="0" sz="4000" spc="30"/>
              <a:t> </a:t>
            </a:r>
            <a:r>
              <a:rPr dirty="0" sz="4000" spc="160"/>
              <a:t>Data</a:t>
            </a: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159131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/>
              <a:t>Testing</a:t>
            </a:r>
            <a:r>
              <a:rPr dirty="0" sz="1400" spc="-20"/>
              <a:t> </a:t>
            </a:r>
            <a:r>
              <a:rPr dirty="0" sz="1400" spc="85"/>
              <a:t>New</a:t>
            </a:r>
            <a:r>
              <a:rPr dirty="0" sz="1400" spc="-15"/>
              <a:t> </a:t>
            </a:r>
            <a:r>
              <a:rPr dirty="0" sz="1400" spc="55"/>
              <a:t>Data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6393" y="1069438"/>
            <a:ext cx="6389370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70">
                <a:latin typeface="Verdana"/>
                <a:cs typeface="Verdana"/>
              </a:rPr>
              <a:t>Mengguna</a:t>
            </a:r>
            <a:r>
              <a:rPr dirty="0" sz="1400" spc="-85">
                <a:latin typeface="Verdana"/>
                <a:cs typeface="Verdana"/>
              </a:rPr>
              <a:t>k</a:t>
            </a:r>
            <a:r>
              <a:rPr dirty="0" sz="1400" spc="-65">
                <a:latin typeface="Verdana"/>
                <a:cs typeface="Verdana"/>
              </a:rPr>
              <a:t>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5">
                <a:latin typeface="Verdana"/>
                <a:cs typeface="Verdana"/>
              </a:rPr>
              <a:t>v</a:t>
            </a:r>
            <a:r>
              <a:rPr dirty="0" sz="1400" spc="-65">
                <a:latin typeface="Verdana"/>
                <a:cs typeface="Verdana"/>
              </a:rPr>
              <a:t>ariasi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35">
                <a:latin typeface="Verdana"/>
                <a:cs typeface="Verdana"/>
              </a:rPr>
              <a:t>s</a:t>
            </a:r>
            <a:r>
              <a:rPr dirty="0" sz="1400" spc="-170">
                <a:latin typeface="Verdana"/>
                <a:cs typeface="Verdana"/>
              </a:rPr>
              <a:t>k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25">
                <a:latin typeface="Verdana"/>
                <a:cs typeface="Verdana"/>
              </a:rPr>
              <a:t>l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da</a:t>
            </a:r>
            <a:r>
              <a:rPr dirty="0" sz="1400" spc="-50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yang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10">
                <a:latin typeface="Verdana"/>
                <a:cs typeface="Verdana"/>
              </a:rPr>
              <a:t>berbeda:</a:t>
            </a:r>
            <a:endParaRPr sz="1400">
              <a:latin typeface="Verdana"/>
              <a:cs typeface="Verdana"/>
            </a:endParaRPr>
          </a:p>
          <a:p>
            <a:pPr lvl="1" marL="805815" indent="-36322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65">
                <a:latin typeface="Verdana"/>
                <a:cs typeface="Verdana"/>
              </a:rPr>
              <a:t>Gambar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normal</a:t>
            </a:r>
            <a:endParaRPr sz="1400">
              <a:latin typeface="Verdana"/>
              <a:cs typeface="Verdana"/>
            </a:endParaRPr>
          </a:p>
          <a:p>
            <a:pPr lvl="1" marL="805815" indent="-35814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45">
                <a:latin typeface="Verdana"/>
                <a:cs typeface="Verdana"/>
              </a:rPr>
              <a:t>P</a:t>
            </a:r>
            <a:r>
              <a:rPr dirty="0" sz="1400" spc="-70">
                <a:latin typeface="Verdana"/>
                <a:cs typeface="Verdana"/>
              </a:rPr>
              <a:t>engeci</a:t>
            </a:r>
            <a:r>
              <a:rPr dirty="0" sz="1400" spc="-50">
                <a:latin typeface="Verdana"/>
                <a:cs typeface="Verdana"/>
              </a:rPr>
              <a:t>l</a:t>
            </a:r>
            <a:r>
              <a:rPr dirty="0" sz="1400" spc="-65">
                <a:latin typeface="Verdana"/>
                <a:cs typeface="Verdana"/>
              </a:rPr>
              <a:t>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gambar</a:t>
            </a:r>
            <a:endParaRPr sz="1400">
              <a:latin typeface="Verdana"/>
              <a:cs typeface="Verdana"/>
            </a:endParaRPr>
          </a:p>
          <a:p>
            <a:pPr lvl="1" marL="805815" indent="-347345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17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o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90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de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ajat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sea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jarum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jam</a:t>
            </a:r>
            <a:endParaRPr sz="1400">
              <a:latin typeface="Verdana"/>
              <a:cs typeface="Verdana"/>
            </a:endParaRPr>
          </a:p>
          <a:p>
            <a:pPr lvl="1" marL="805815" indent="-36322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17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o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90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de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ajat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ber</a:t>
            </a:r>
            <a:r>
              <a:rPr dirty="0" sz="1400" spc="-45">
                <a:latin typeface="Verdana"/>
                <a:cs typeface="Verdana"/>
              </a:rPr>
              <a:t>l</a:t>
            </a:r>
            <a:r>
              <a:rPr dirty="0" sz="1400" spc="-5">
                <a:latin typeface="Verdana"/>
                <a:cs typeface="Verdana"/>
              </a:rPr>
              <a:t>a</a:t>
            </a:r>
            <a:r>
              <a:rPr dirty="0" sz="1400" spc="-30">
                <a:latin typeface="Verdana"/>
                <a:cs typeface="Verdana"/>
              </a:rPr>
              <a:t>w</a:t>
            </a:r>
            <a:r>
              <a:rPr dirty="0" sz="1400" spc="-65">
                <a:latin typeface="Verdana"/>
                <a:cs typeface="Verdana"/>
              </a:rPr>
              <a:t>anan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a</a:t>
            </a:r>
            <a:r>
              <a:rPr dirty="0" sz="1400" spc="-90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jarum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jam</a:t>
            </a:r>
            <a:endParaRPr sz="1400">
              <a:latin typeface="Verdana"/>
              <a:cs typeface="Verdana"/>
            </a:endParaRPr>
          </a:p>
          <a:p>
            <a:pPr lvl="1" marL="805815" indent="-35433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17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o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45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de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ajat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sea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jarum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jam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dan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pengeci</a:t>
            </a:r>
            <a:r>
              <a:rPr dirty="0" sz="1400" spc="-45">
                <a:latin typeface="Verdana"/>
                <a:cs typeface="Verdana"/>
              </a:rPr>
              <a:t>l</a:t>
            </a:r>
            <a:r>
              <a:rPr dirty="0" sz="1400" spc="-65">
                <a:latin typeface="Verdana"/>
                <a:cs typeface="Verdana"/>
              </a:rPr>
              <a:t>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gambar</a:t>
            </a:r>
            <a:endParaRPr sz="1400">
              <a:latin typeface="Verdana"/>
              <a:cs typeface="Verdana"/>
            </a:endParaRPr>
          </a:p>
          <a:p>
            <a:pPr lvl="1" marL="805815" indent="-31750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170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o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45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de</a:t>
            </a:r>
            <a:r>
              <a:rPr dirty="0" sz="1400" spc="-105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ajat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ber</a:t>
            </a:r>
            <a:r>
              <a:rPr dirty="0" sz="1400" spc="-45">
                <a:latin typeface="Verdana"/>
                <a:cs typeface="Verdana"/>
              </a:rPr>
              <a:t>l</a:t>
            </a:r>
            <a:r>
              <a:rPr dirty="0" sz="1400" spc="-5">
                <a:latin typeface="Verdana"/>
                <a:cs typeface="Verdana"/>
              </a:rPr>
              <a:t>a</a:t>
            </a:r>
            <a:r>
              <a:rPr dirty="0" sz="1400" spc="-30">
                <a:latin typeface="Verdana"/>
                <a:cs typeface="Verdana"/>
              </a:rPr>
              <a:t>w</a:t>
            </a:r>
            <a:r>
              <a:rPr dirty="0" sz="1400" spc="-65">
                <a:latin typeface="Verdana"/>
                <a:cs typeface="Verdana"/>
              </a:rPr>
              <a:t>anan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a</a:t>
            </a:r>
            <a:r>
              <a:rPr dirty="0" sz="1400" spc="-90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jarum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95">
                <a:latin typeface="Verdana"/>
                <a:cs typeface="Verdana"/>
              </a:rPr>
              <a:t>jam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dan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70">
                <a:latin typeface="Verdana"/>
                <a:cs typeface="Verdana"/>
              </a:rPr>
              <a:t>pengeci</a:t>
            </a:r>
            <a:r>
              <a:rPr dirty="0" sz="1400" spc="-45">
                <a:latin typeface="Verdana"/>
                <a:cs typeface="Verdana"/>
              </a:rPr>
              <a:t>l</a:t>
            </a:r>
            <a:r>
              <a:rPr dirty="0" sz="1400" spc="-65">
                <a:latin typeface="Verdana"/>
                <a:cs typeface="Verdana"/>
              </a:rPr>
              <a:t>an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gambar</a:t>
            </a:r>
            <a:endParaRPr sz="1400">
              <a:latin typeface="Verdana"/>
              <a:cs typeface="Verdana"/>
            </a:endParaRPr>
          </a:p>
          <a:p>
            <a:pPr lvl="1" marL="805815" indent="-36449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90">
                <a:latin typeface="Verdana"/>
                <a:cs typeface="Verdana"/>
              </a:rPr>
              <a:t>Shear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gambar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04">
                <a:latin typeface="Verdana"/>
                <a:cs typeface="Verdana"/>
              </a:rPr>
              <a:t>k</a:t>
            </a:r>
            <a:r>
              <a:rPr dirty="0" sz="1400" spc="-75">
                <a:latin typeface="Verdana"/>
                <a:cs typeface="Verdana"/>
              </a:rPr>
              <a:t>ea</a:t>
            </a:r>
            <a:r>
              <a:rPr dirty="0" sz="1400" spc="-100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a</a:t>
            </a:r>
            <a:r>
              <a:rPr dirty="0" sz="1400" spc="-45">
                <a:latin typeface="Verdana"/>
                <a:cs typeface="Verdana"/>
              </a:rPr>
              <a:t>t</a:t>
            </a:r>
            <a:r>
              <a:rPr dirty="0" sz="1400" spc="-70">
                <a:latin typeface="Verdana"/>
                <a:cs typeface="Verdana"/>
              </a:rPr>
              <a:t>as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05">
                <a:latin typeface="Verdana"/>
                <a:cs typeface="Verdana"/>
              </a:rPr>
              <a:t>kiri</a:t>
            </a:r>
            <a:endParaRPr sz="1400">
              <a:latin typeface="Verdana"/>
              <a:cs typeface="Verdana"/>
            </a:endParaRPr>
          </a:p>
          <a:p>
            <a:pPr lvl="1" marL="805815" indent="-362585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90">
                <a:latin typeface="Verdana"/>
                <a:cs typeface="Verdana"/>
              </a:rPr>
              <a:t>Shear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gambar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04">
                <a:latin typeface="Verdana"/>
                <a:cs typeface="Verdana"/>
              </a:rPr>
              <a:t>k</a:t>
            </a:r>
            <a:r>
              <a:rPr dirty="0" sz="1400" spc="-75">
                <a:latin typeface="Verdana"/>
                <a:cs typeface="Verdana"/>
              </a:rPr>
              <a:t>ea</a:t>
            </a:r>
            <a:r>
              <a:rPr dirty="0" sz="1400" spc="-100">
                <a:latin typeface="Verdana"/>
                <a:cs typeface="Verdana"/>
              </a:rPr>
              <a:t>r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ba</a:t>
            </a:r>
            <a:r>
              <a:rPr dirty="0" sz="1400" spc="-55">
                <a:latin typeface="Verdana"/>
                <a:cs typeface="Verdana"/>
              </a:rPr>
              <a:t>w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ba</a:t>
            </a:r>
            <a:r>
              <a:rPr dirty="0" sz="1400" spc="-60">
                <a:latin typeface="Verdana"/>
                <a:cs typeface="Verdana"/>
              </a:rPr>
              <a:t>w</a:t>
            </a:r>
            <a:r>
              <a:rPr dirty="0" sz="1400" spc="-65">
                <a:latin typeface="Verdana"/>
                <a:cs typeface="Verdana"/>
              </a:rPr>
              <a:t>ah</a:t>
            </a:r>
            <a:endParaRPr sz="1400">
              <a:latin typeface="Verdana"/>
              <a:cs typeface="Verdana"/>
            </a:endParaRPr>
          </a:p>
          <a:p>
            <a:pPr lvl="1" marL="805815" indent="-300355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75">
                <a:latin typeface="Verdana"/>
                <a:cs typeface="Verdana"/>
              </a:rPr>
              <a:t>Di</a:t>
            </a:r>
            <a:r>
              <a:rPr dirty="0" sz="1400" spc="-90">
                <a:latin typeface="Verdana"/>
                <a:cs typeface="Verdana"/>
              </a:rPr>
              <a:t>s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5">
                <a:latin typeface="Verdana"/>
                <a:cs typeface="Verdana"/>
              </a:rPr>
              <a:t>o</a:t>
            </a:r>
            <a:r>
              <a:rPr dirty="0" sz="1400" spc="-80">
                <a:latin typeface="Verdana"/>
                <a:cs typeface="Verdana"/>
              </a:rPr>
              <a:t>r</a:t>
            </a:r>
            <a:r>
              <a:rPr dirty="0" sz="1400" spc="-85">
                <a:latin typeface="Verdana"/>
                <a:cs typeface="Verdana"/>
              </a:rPr>
              <a:t>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se</a:t>
            </a:r>
            <a:r>
              <a:rPr dirty="0" sz="1400" spc="-105">
                <a:latin typeface="Verdana"/>
                <a:cs typeface="Verdana"/>
              </a:rPr>
              <a:t>c</a:t>
            </a:r>
            <a:r>
              <a:rPr dirty="0" sz="1400" spc="-65">
                <a:latin typeface="Verdana"/>
                <a:cs typeface="Verdana"/>
              </a:rPr>
              <a:t>a</a:t>
            </a:r>
            <a:r>
              <a:rPr dirty="0" sz="1400" spc="-90">
                <a:latin typeface="Verdana"/>
                <a:cs typeface="Verdana"/>
              </a:rPr>
              <a:t>r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165">
                <a:latin typeface="Verdana"/>
                <a:cs typeface="Verdana"/>
              </a:rPr>
              <a:t>v</a:t>
            </a:r>
            <a:r>
              <a:rPr dirty="0" sz="1400" spc="-95">
                <a:latin typeface="Verdana"/>
                <a:cs typeface="Verdana"/>
              </a:rPr>
              <a:t>e</a:t>
            </a:r>
            <a:r>
              <a:rPr dirty="0" sz="1400" spc="-30">
                <a:latin typeface="Verdana"/>
                <a:cs typeface="Verdana"/>
              </a:rPr>
              <a:t>r</a:t>
            </a:r>
            <a:r>
              <a:rPr dirty="0" sz="1400" spc="-80">
                <a:latin typeface="Verdana"/>
                <a:cs typeface="Verdana"/>
              </a:rPr>
              <a:t>ti</a:t>
            </a:r>
            <a:r>
              <a:rPr dirty="0" sz="1400" spc="-160">
                <a:latin typeface="Verdana"/>
                <a:cs typeface="Verdana"/>
              </a:rPr>
              <a:t>k</a:t>
            </a:r>
            <a:r>
              <a:rPr dirty="0" sz="1400" spc="-25">
                <a:latin typeface="Verdana"/>
                <a:cs typeface="Verdana"/>
              </a:rPr>
              <a:t>al</a:t>
            </a:r>
            <a:endParaRPr sz="1400">
              <a:latin typeface="Verdana"/>
              <a:cs typeface="Verdana"/>
            </a:endParaRPr>
          </a:p>
          <a:p>
            <a:pPr lvl="1" marL="805815" indent="-303530">
              <a:lnSpc>
                <a:spcPct val="100000"/>
              </a:lnSpc>
              <a:buAutoNum type="alphaLcPeriod"/>
              <a:tabLst>
                <a:tab pos="805180" algn="l"/>
                <a:tab pos="806450" algn="l"/>
              </a:tabLst>
            </a:pPr>
            <a:r>
              <a:rPr dirty="0" sz="1400" spc="-75">
                <a:latin typeface="Verdana"/>
                <a:cs typeface="Verdana"/>
              </a:rPr>
              <a:t>Di</a:t>
            </a:r>
            <a:r>
              <a:rPr dirty="0" sz="1400" spc="-90">
                <a:latin typeface="Verdana"/>
                <a:cs typeface="Verdana"/>
              </a:rPr>
              <a:t>s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75">
                <a:latin typeface="Verdana"/>
                <a:cs typeface="Verdana"/>
              </a:rPr>
              <a:t>o</a:t>
            </a:r>
            <a:r>
              <a:rPr dirty="0" sz="1400" spc="-80">
                <a:latin typeface="Verdana"/>
                <a:cs typeface="Verdana"/>
              </a:rPr>
              <a:t>r</a:t>
            </a:r>
            <a:r>
              <a:rPr dirty="0" sz="1400" spc="-85">
                <a:latin typeface="Verdana"/>
                <a:cs typeface="Verdana"/>
              </a:rPr>
              <a:t>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se</a:t>
            </a:r>
            <a:r>
              <a:rPr dirty="0" sz="1400" spc="-105">
                <a:latin typeface="Verdana"/>
                <a:cs typeface="Verdana"/>
              </a:rPr>
              <a:t>c</a:t>
            </a:r>
            <a:r>
              <a:rPr dirty="0" sz="1400" spc="-65">
                <a:latin typeface="Verdana"/>
                <a:cs typeface="Verdana"/>
              </a:rPr>
              <a:t>a</a:t>
            </a:r>
            <a:r>
              <a:rPr dirty="0" sz="1400" spc="-90">
                <a:latin typeface="Verdana"/>
                <a:cs typeface="Verdana"/>
              </a:rPr>
              <a:t>r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hori</a:t>
            </a:r>
            <a:r>
              <a:rPr dirty="0" sz="1400" spc="-114">
                <a:latin typeface="Verdana"/>
                <a:cs typeface="Verdana"/>
              </a:rPr>
              <a:t>z</a:t>
            </a:r>
            <a:r>
              <a:rPr dirty="0" sz="1400" spc="-70">
                <a:latin typeface="Verdana"/>
                <a:cs typeface="Verdana"/>
              </a:rPr>
              <a:t>on</a:t>
            </a:r>
            <a:r>
              <a:rPr dirty="0" sz="1400" spc="-60">
                <a:latin typeface="Verdana"/>
                <a:cs typeface="Verdana"/>
              </a:rPr>
              <a:t>t</a:t>
            </a:r>
            <a:r>
              <a:rPr dirty="0" sz="1400" spc="-25">
                <a:latin typeface="Verdana"/>
                <a:cs typeface="Verdana"/>
              </a:rPr>
              <a:t>al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latin typeface="Verdana"/>
                <a:cs typeface="Verdana"/>
              </a:rPr>
              <a:t>Mengambil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sa</a:t>
            </a:r>
            <a:r>
              <a:rPr dirty="0" sz="1400" spc="-55">
                <a:latin typeface="Verdana"/>
                <a:cs typeface="Verdana"/>
              </a:rPr>
              <a:t>t</a:t>
            </a:r>
            <a:r>
              <a:rPr dirty="0" sz="1400" spc="-105">
                <a:latin typeface="Verdana"/>
                <a:cs typeface="Verdana"/>
              </a:rPr>
              <a:t>u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da</a:t>
            </a:r>
            <a:r>
              <a:rPr dirty="0" sz="1400" spc="-50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se</a:t>
            </a:r>
            <a:r>
              <a:rPr dirty="0" sz="1400" spc="-105">
                <a:latin typeface="Verdana"/>
                <a:cs typeface="Verdana"/>
              </a:rPr>
              <a:t>c</a:t>
            </a:r>
            <a:r>
              <a:rPr dirty="0" sz="1400" spc="-65">
                <a:latin typeface="Verdana"/>
                <a:cs typeface="Verdana"/>
              </a:rPr>
              <a:t>a</a:t>
            </a:r>
            <a:r>
              <a:rPr dirty="0" sz="1400" spc="-90">
                <a:latin typeface="Verdana"/>
                <a:cs typeface="Verdana"/>
              </a:rPr>
              <a:t>r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45">
                <a:latin typeface="Verdana"/>
                <a:cs typeface="Verdana"/>
              </a:rPr>
              <a:t>a</a:t>
            </a:r>
            <a:r>
              <a:rPr dirty="0" sz="1400" spc="-70">
                <a:latin typeface="Verdana"/>
                <a:cs typeface="Verdana"/>
              </a:rPr>
              <a:t>c</a:t>
            </a:r>
            <a:r>
              <a:rPr dirty="0" sz="1400" spc="-110">
                <a:latin typeface="Verdana"/>
                <a:cs typeface="Verdana"/>
              </a:rPr>
              <a:t>ak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s</a:t>
            </a:r>
            <a:r>
              <a:rPr dirty="0" sz="1400" spc="-110">
                <a:latin typeface="Verdana"/>
                <a:cs typeface="Verdana"/>
              </a:rPr>
              <a:t>e</a:t>
            </a:r>
            <a:r>
              <a:rPr dirty="0" sz="1400" spc="-55">
                <a:latin typeface="Verdana"/>
                <a:cs typeface="Verdana"/>
              </a:rPr>
              <a:t>tiap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10">
                <a:latin typeface="Verdana"/>
                <a:cs typeface="Verdana"/>
              </a:rPr>
              <a:t>k</a:t>
            </a:r>
            <a:r>
              <a:rPr dirty="0" sz="1400" spc="-70">
                <a:latin typeface="Verdana"/>
                <a:cs typeface="Verdana"/>
              </a:rPr>
              <a:t>e</a:t>
            </a:r>
            <a:r>
              <a:rPr dirty="0" sz="1400" spc="-45">
                <a:latin typeface="Verdana"/>
                <a:cs typeface="Verdana"/>
              </a:rPr>
              <a:t>l</a:t>
            </a:r>
            <a:r>
              <a:rPr dirty="0" sz="1400" spc="-70">
                <a:latin typeface="Verdana"/>
                <a:cs typeface="Verdana"/>
              </a:rPr>
              <a:t>as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65">
                <a:latin typeface="Verdana"/>
                <a:cs typeface="Verdana"/>
              </a:rPr>
              <a:t>Jum</a:t>
            </a:r>
            <a:r>
              <a:rPr dirty="0" sz="1400" spc="-35">
                <a:latin typeface="Verdana"/>
                <a:cs typeface="Verdana"/>
              </a:rPr>
              <a:t>l</a:t>
            </a:r>
            <a:r>
              <a:rPr dirty="0" sz="1400" spc="-65">
                <a:latin typeface="Verdana"/>
                <a:cs typeface="Verdana"/>
              </a:rPr>
              <a:t>ah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da</a:t>
            </a:r>
            <a:r>
              <a:rPr dirty="0" sz="1400" spc="-50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240">
                <a:latin typeface="Verdana"/>
                <a:cs typeface="Verdana"/>
              </a:rPr>
              <a:t>*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310">
                <a:latin typeface="Verdana"/>
                <a:cs typeface="Verdana"/>
              </a:rPr>
              <a:t>=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200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da</a:t>
            </a:r>
            <a:r>
              <a:rPr dirty="0" sz="1400" spc="-50">
                <a:latin typeface="Verdana"/>
                <a:cs typeface="Verdana"/>
              </a:rPr>
              <a:t>t</a:t>
            </a:r>
            <a:r>
              <a:rPr dirty="0" sz="1400" spc="-35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324" y="1015925"/>
            <a:ext cx="6887350" cy="31979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3050" y="151882"/>
            <a:ext cx="1591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3E3742"/>
                </a:solidFill>
                <a:latin typeface="Cambria"/>
                <a:cs typeface="Cambria"/>
              </a:rPr>
              <a:t>Testing</a:t>
            </a:r>
            <a:r>
              <a:rPr dirty="0" sz="1400" spc="-2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85" b="1">
                <a:solidFill>
                  <a:srgbClr val="3E3742"/>
                </a:solidFill>
                <a:latin typeface="Cambria"/>
                <a:cs typeface="Cambria"/>
              </a:rPr>
              <a:t>New</a:t>
            </a:r>
            <a:r>
              <a:rPr dirty="0" sz="14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55" b="1">
                <a:solidFill>
                  <a:srgbClr val="3E3742"/>
                </a:solidFill>
                <a:latin typeface="Cambria"/>
                <a:cs typeface="Cambria"/>
              </a:rPr>
              <a:t>Data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3050" y="151882"/>
            <a:ext cx="1591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3E3742"/>
                </a:solidFill>
                <a:latin typeface="Cambria"/>
                <a:cs typeface="Cambria"/>
              </a:rPr>
              <a:t>Testing</a:t>
            </a:r>
            <a:r>
              <a:rPr dirty="0" sz="1400" spc="-2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85" b="1">
                <a:solidFill>
                  <a:srgbClr val="3E3742"/>
                </a:solidFill>
                <a:latin typeface="Cambria"/>
                <a:cs typeface="Cambria"/>
              </a:rPr>
              <a:t>New</a:t>
            </a:r>
            <a:r>
              <a:rPr dirty="0" sz="14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55" b="1">
                <a:solidFill>
                  <a:srgbClr val="3E3742"/>
                </a:solidFill>
                <a:latin typeface="Cambria"/>
                <a:cs typeface="Cambria"/>
              </a:rPr>
              <a:t>Data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50" y="744626"/>
            <a:ext cx="5099700" cy="38997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3050" y="151882"/>
            <a:ext cx="1591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3E3742"/>
                </a:solidFill>
                <a:latin typeface="Cambria"/>
                <a:cs typeface="Cambria"/>
              </a:rPr>
              <a:t>Testing</a:t>
            </a:r>
            <a:r>
              <a:rPr dirty="0" sz="1400" spc="-2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85" b="1">
                <a:solidFill>
                  <a:srgbClr val="3E3742"/>
                </a:solidFill>
                <a:latin typeface="Cambria"/>
                <a:cs typeface="Cambria"/>
              </a:rPr>
              <a:t>New</a:t>
            </a:r>
            <a:r>
              <a:rPr dirty="0" sz="14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1400" spc="55" b="1">
                <a:solidFill>
                  <a:srgbClr val="3E3742"/>
                </a:solidFill>
                <a:latin typeface="Cambria"/>
                <a:cs typeface="Cambria"/>
              </a:rPr>
              <a:t>Data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475" y="640700"/>
            <a:ext cx="3825374" cy="4081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5550" y="2437563"/>
            <a:ext cx="23996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10">
                <a:latin typeface="Verdana"/>
                <a:cs typeface="Verdana"/>
              </a:rPr>
              <a:t>A</a:t>
            </a:r>
            <a:r>
              <a:rPr dirty="0" sz="1400" spc="-105">
                <a:latin typeface="Verdana"/>
                <a:cs typeface="Verdana"/>
              </a:rPr>
              <a:t>k</a:t>
            </a:r>
            <a:r>
              <a:rPr dirty="0" sz="1400" spc="-105">
                <a:latin typeface="Verdana"/>
                <a:cs typeface="Verdana"/>
              </a:rPr>
              <a:t>u</a:t>
            </a:r>
            <a:r>
              <a:rPr dirty="0" sz="1400" spc="-114">
                <a:latin typeface="Verdana"/>
                <a:cs typeface="Verdana"/>
              </a:rPr>
              <a:t>r</a:t>
            </a:r>
            <a:r>
              <a:rPr dirty="0" sz="1400" spc="-70">
                <a:latin typeface="Verdana"/>
                <a:cs typeface="Verdana"/>
              </a:rPr>
              <a:t>asi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yang</a:t>
            </a:r>
            <a:r>
              <a:rPr dirty="0" sz="1400" spc="-175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dipe</a:t>
            </a:r>
            <a:r>
              <a:rPr dirty="0" sz="1400" spc="-110">
                <a:latin typeface="Verdana"/>
                <a:cs typeface="Verdana"/>
              </a:rPr>
              <a:t>r</a:t>
            </a:r>
            <a:r>
              <a:rPr dirty="0" sz="1400" spc="-50">
                <a:latin typeface="Verdana"/>
                <a:cs typeface="Verdana"/>
              </a:rPr>
              <a:t>o</a:t>
            </a:r>
            <a:r>
              <a:rPr dirty="0" sz="1400" spc="-35">
                <a:latin typeface="Verdana"/>
                <a:cs typeface="Verdana"/>
              </a:rPr>
              <a:t>l</a:t>
            </a:r>
            <a:r>
              <a:rPr dirty="0" sz="1400" spc="-90">
                <a:latin typeface="Verdana"/>
                <a:cs typeface="Verdana"/>
              </a:rPr>
              <a:t>eh</a:t>
            </a:r>
            <a:r>
              <a:rPr dirty="0" sz="1400" spc="-185">
                <a:latin typeface="Verdana"/>
                <a:cs typeface="Verdana"/>
              </a:rPr>
              <a:t> </a:t>
            </a:r>
            <a:r>
              <a:rPr dirty="0" sz="1400" spc="-145" b="1">
                <a:latin typeface="Tahoma"/>
                <a:cs typeface="Tahoma"/>
              </a:rPr>
              <a:t>93.5%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250" y="2671780"/>
            <a:ext cx="309181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000" spc="185" b="1">
                <a:solidFill>
                  <a:srgbClr val="3E3742"/>
                </a:solidFill>
                <a:latin typeface="Cambria"/>
                <a:cs typeface="Cambria"/>
              </a:rPr>
              <a:t>Kesimpulan  </a:t>
            </a:r>
            <a:r>
              <a:rPr dirty="0" sz="4000" spc="180" b="1">
                <a:solidFill>
                  <a:srgbClr val="3E3742"/>
                </a:solidFill>
                <a:latin typeface="Cambria"/>
                <a:cs typeface="Cambria"/>
              </a:rPr>
              <a:t>dan</a:t>
            </a:r>
            <a:r>
              <a:rPr dirty="0" sz="4000" spc="4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4000" spc="190" b="1">
                <a:solidFill>
                  <a:srgbClr val="3E3742"/>
                </a:solidFill>
                <a:latin typeface="Cambria"/>
                <a:cs typeface="Cambria"/>
              </a:rPr>
              <a:t>Saran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250" y="928164"/>
            <a:ext cx="2034539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800">
                <a:solidFill>
                  <a:srgbClr val="EC8686"/>
                </a:solidFill>
              </a:rPr>
              <a:t>04</a:t>
            </a:r>
            <a:endParaRPr sz="12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7824" y="440532"/>
            <a:ext cx="3820281" cy="41662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6308" y="2233929"/>
            <a:ext cx="30918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04"/>
              <a:t>Kesimpulan</a:t>
            </a:r>
            <a:endParaRPr sz="4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2" y="238930"/>
            <a:ext cx="2007722" cy="47187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25" y="191963"/>
            <a:ext cx="109918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/>
              <a:t>Kesimpulan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401618" y="913638"/>
            <a:ext cx="6489700" cy="305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12700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engena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20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er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hana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c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3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3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sa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ja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w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mengguna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m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ode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90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VM 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SIFT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sebagai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ekstraksi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fitur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berhasil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diterapkan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jumlah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2940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telah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dilakukan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augmentasi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(rotasi,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pengecilan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gambar,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shear)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1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telah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dilakukan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image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preprocessing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(resize,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grayscale,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equalization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histogram).</a:t>
            </a:r>
            <a:endParaRPr sz="1400">
              <a:latin typeface="Verdana"/>
              <a:cs typeface="Verdana"/>
            </a:endParaRPr>
          </a:p>
          <a:p>
            <a:pPr algn="just" marL="302260" marR="508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SIFT</a:t>
            </a:r>
            <a:r>
              <a:rPr dirty="0" sz="1400" spc="-1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berhasil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bekerja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melakukan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ekstraksi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fitur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gambar, kemudian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fitur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keypoint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penting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gambar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dipilih dan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dimasukkan </a:t>
            </a:r>
            <a:r>
              <a:rPr dirty="0" sz="1400" spc="-145">
                <a:solidFill>
                  <a:srgbClr val="3E3742"/>
                </a:solidFill>
                <a:latin typeface="Verdana"/>
                <a:cs typeface="Verdana"/>
              </a:rPr>
              <a:t>ke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BoW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K-Means.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BoW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tersebut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digunakan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untuk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membuat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fitur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akhir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 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SIFT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agar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menyesuaikan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ukuran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dibutuhkan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oleh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model.</a:t>
            </a:r>
            <a:endParaRPr sz="1400">
              <a:latin typeface="Verdana"/>
              <a:cs typeface="Verdana"/>
            </a:endParaRPr>
          </a:p>
          <a:p>
            <a:pPr algn="just" marL="302260" marR="5715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SVM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berhasil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bekerja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kernel</a:t>
            </a:r>
            <a:r>
              <a:rPr dirty="0" sz="1400" spc="3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RBF.</a:t>
            </a:r>
            <a:r>
              <a:rPr dirty="0" sz="1400" spc="1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dimasukkan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3E3742"/>
                </a:solidFill>
                <a:latin typeface="Verdana"/>
                <a:cs typeface="Verdana"/>
              </a:rPr>
              <a:t>ke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model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dipecah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menjadi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latih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uji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rasio 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85:15%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sehingga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jumlah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latih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sebesar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2499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uji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sebesar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441.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2" y="238930"/>
            <a:ext cx="2007722" cy="47187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25" y="191963"/>
            <a:ext cx="109918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/>
              <a:t>Kesimpulan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409258" y="914146"/>
            <a:ext cx="6480810" cy="3718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4640" marR="5715" indent="-28257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3846"/>
              <a:buFont typeface="Tahoma"/>
              <a:buChar char="●"/>
              <a:tabLst>
                <a:tab pos="295275" algn="l"/>
              </a:tabLst>
            </a:pP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Evaluasi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model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penelitian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ini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dilakukan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mengidentifikasi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model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3E3742"/>
                </a:solidFill>
                <a:latin typeface="Verdana"/>
                <a:cs typeface="Verdana"/>
              </a:rPr>
              <a:t>SVM-SIFT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telah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dibangun.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300" spc="-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prosesnya,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300" spc="-4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meningkatkan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dilakukan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parameter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tuning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dari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beberapa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parameter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yaitu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ukuran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gambar,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nilai </a:t>
            </a:r>
            <a:r>
              <a:rPr dirty="0" sz="1300" spc="-17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3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K-Means,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nilai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C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SVM,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nilai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G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160">
                <a:solidFill>
                  <a:srgbClr val="3E3742"/>
                </a:solidFill>
                <a:latin typeface="Verdana"/>
                <a:cs typeface="Verdana"/>
              </a:rPr>
              <a:t>RBF. </a:t>
            </a:r>
            <a:r>
              <a:rPr dirty="0" sz="1300" spc="-1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Terdapat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20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skenario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dilakukan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parameter </a:t>
            </a:r>
            <a:r>
              <a:rPr dirty="0" sz="1300" spc="-95">
                <a:solidFill>
                  <a:srgbClr val="3E3742"/>
                </a:solidFill>
                <a:latin typeface="Verdana"/>
                <a:cs typeface="Verdana"/>
              </a:rPr>
              <a:t>tuning,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hasil performa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terbaik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diperoleh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skenario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14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dimana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ukuran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gambar </a:t>
            </a:r>
            <a:r>
              <a:rPr dirty="0" sz="1300" spc="-285">
                <a:solidFill>
                  <a:srgbClr val="3E3742"/>
                </a:solidFill>
                <a:latin typeface="Verdana"/>
                <a:cs typeface="Verdana"/>
              </a:rPr>
              <a:t>=</a:t>
            </a:r>
            <a:r>
              <a:rPr dirty="0" sz="1300" spc="-2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192, </a:t>
            </a:r>
            <a:r>
              <a:rPr dirty="0" sz="1300" spc="-175">
                <a:solidFill>
                  <a:srgbClr val="3E3742"/>
                </a:solidFill>
                <a:latin typeface="Verdana"/>
                <a:cs typeface="Verdana"/>
              </a:rPr>
              <a:t>K </a:t>
            </a:r>
            <a:r>
              <a:rPr dirty="0" sz="1300" spc="-285">
                <a:solidFill>
                  <a:srgbClr val="3E3742"/>
                </a:solidFill>
                <a:latin typeface="Verdana"/>
                <a:cs typeface="Verdana"/>
              </a:rPr>
              <a:t>=</a:t>
            </a:r>
            <a:r>
              <a:rPr dirty="0" sz="1300" spc="-2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750,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C </a:t>
            </a:r>
            <a:r>
              <a:rPr dirty="0" sz="1300" spc="-285">
                <a:solidFill>
                  <a:srgbClr val="3E3742"/>
                </a:solidFill>
                <a:latin typeface="Verdana"/>
                <a:cs typeface="Verdana"/>
              </a:rPr>
              <a:t>=</a:t>
            </a:r>
            <a:r>
              <a:rPr dirty="0" sz="1300" spc="-2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45">
                <a:solidFill>
                  <a:srgbClr val="3E3742"/>
                </a:solidFill>
                <a:latin typeface="Verdana"/>
                <a:cs typeface="Verdana"/>
              </a:rPr>
              <a:t>6, </a:t>
            </a:r>
            <a:r>
              <a:rPr dirty="0" sz="13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G </a:t>
            </a:r>
            <a:r>
              <a:rPr dirty="0" sz="1300" spc="-285">
                <a:solidFill>
                  <a:srgbClr val="3E3742"/>
                </a:solidFill>
                <a:latin typeface="Verdana"/>
                <a:cs typeface="Verdana"/>
              </a:rPr>
              <a:t>=</a:t>
            </a:r>
            <a:r>
              <a:rPr dirty="0" sz="1300" spc="-2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0.10235.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Skenario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tersebut memperoleh tingkat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tinggi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yaitu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92.11%</a:t>
            </a:r>
            <a:r>
              <a:rPr dirty="0" sz="13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latih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94.55%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40">
                <a:solidFill>
                  <a:srgbClr val="3E3742"/>
                </a:solidFill>
                <a:latin typeface="Verdana"/>
                <a:cs typeface="Verdana"/>
              </a:rPr>
              <a:t>uji.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Performa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3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300" spc="-11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diperoleh </a:t>
            </a:r>
            <a:r>
              <a:rPr dirty="0" sz="1300" spc="-4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model </a:t>
            </a:r>
            <a:r>
              <a:rPr dirty="0" sz="1300" spc="-110">
                <a:solidFill>
                  <a:srgbClr val="3E3742"/>
                </a:solidFill>
                <a:latin typeface="Verdana"/>
                <a:cs typeface="Verdana"/>
              </a:rPr>
              <a:t>SVM-SIFT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sangat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tinggi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dibandingkan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diperoleh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model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SVM</a:t>
            </a:r>
            <a:r>
              <a:rPr dirty="0" sz="1300" spc="-13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tanpa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SIFT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yaitu</a:t>
            </a:r>
            <a:r>
              <a:rPr dirty="0" sz="1300" spc="-13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hanya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dapat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mencapai</a:t>
            </a:r>
            <a:r>
              <a:rPr dirty="0" sz="1300" spc="-13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3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54.64% </a:t>
            </a:r>
            <a:r>
              <a:rPr dirty="0" sz="1300" spc="-4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40">
                <a:solidFill>
                  <a:srgbClr val="3E3742"/>
                </a:solidFill>
                <a:latin typeface="Verdana"/>
                <a:cs typeface="Verdana"/>
              </a:rPr>
              <a:t>uji.</a:t>
            </a:r>
            <a:endParaRPr sz="1300">
              <a:latin typeface="Verdana"/>
              <a:cs typeface="Verdana"/>
            </a:endParaRPr>
          </a:p>
          <a:p>
            <a:pPr algn="just" marL="294640" marR="5080" indent="-28257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3846"/>
              <a:buFont typeface="Tahoma"/>
              <a:buChar char="●"/>
              <a:tabLst>
                <a:tab pos="295275" algn="l"/>
              </a:tabLst>
            </a:pP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Pengujian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lainnya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dengan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pendekatan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berbeda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model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3E3742"/>
                </a:solidFill>
                <a:latin typeface="Verdana"/>
                <a:cs typeface="Verdana"/>
              </a:rPr>
              <a:t>SVM-SIFT 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berfokus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SIFT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dilakukan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sampel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data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berupa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10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varian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3E3742"/>
                </a:solidFill>
                <a:latin typeface="Verdana"/>
                <a:cs typeface="Verdana"/>
              </a:rPr>
              <a:t>cukup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 ekstrim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3E3742"/>
                </a:solidFill>
                <a:latin typeface="Verdana"/>
                <a:cs typeface="Verdana"/>
              </a:rPr>
              <a:t>rotasi,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skala,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shear,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distorsi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setiap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label.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Pengujian ini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memberikan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hasil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bahwa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kemampuan 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ekstraksi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fitur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SIFT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sangat 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baik </a:t>
            </a:r>
            <a:r>
              <a:rPr dirty="0" sz="1300" spc="-4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tanpa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ada</a:t>
            </a:r>
            <a:r>
              <a:rPr dirty="0" sz="1300" spc="-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kesalahan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varian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 rotasi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skala,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3E3742"/>
                </a:solidFill>
                <a:latin typeface="Verdana"/>
                <a:cs typeface="Verdana"/>
              </a:rPr>
              <a:t>sedangkan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3E3742"/>
                </a:solidFill>
                <a:latin typeface="Verdana"/>
                <a:cs typeface="Verdana"/>
              </a:rPr>
              <a:t>SIFT </a:t>
            </a:r>
            <a:r>
              <a:rPr dirty="0" sz="1300" spc="-1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melemah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105">
                <a:solidFill>
                  <a:srgbClr val="3E3742"/>
                </a:solidFill>
                <a:latin typeface="Verdana"/>
                <a:cs typeface="Verdana"/>
              </a:rPr>
              <a:t>ketika</a:t>
            </a:r>
            <a:r>
              <a:rPr dirty="0" sz="1300" spc="-1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dihadapi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dengan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3E3742"/>
                </a:solidFill>
                <a:latin typeface="Verdana"/>
                <a:cs typeface="Verdana"/>
              </a:rPr>
              <a:t>data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300" spc="-80">
                <a:solidFill>
                  <a:srgbClr val="3E3742"/>
                </a:solidFill>
                <a:latin typeface="Verdana"/>
                <a:cs typeface="Verdana"/>
              </a:rPr>
              <a:t>memiliki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perubahan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3E3742"/>
                </a:solidFill>
                <a:latin typeface="Verdana"/>
                <a:cs typeface="Verdana"/>
              </a:rPr>
              <a:t>bentuk</a:t>
            </a:r>
            <a:r>
              <a:rPr dirty="0" sz="13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dari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 gambar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pernah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ditemui</a:t>
            </a:r>
            <a:r>
              <a:rPr dirty="0" sz="1300" spc="-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3E3742"/>
                </a:solidFill>
                <a:latin typeface="Verdana"/>
                <a:cs typeface="Verdana"/>
              </a:rPr>
              <a:t>seperti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3E3742"/>
                </a:solidFill>
                <a:latin typeface="Verdana"/>
                <a:cs typeface="Verdana"/>
              </a:rPr>
              <a:t>varian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3E3742"/>
                </a:solidFill>
                <a:latin typeface="Verdana"/>
                <a:cs typeface="Verdana"/>
              </a:rPr>
              <a:t>shear</a:t>
            </a:r>
            <a:r>
              <a:rPr dirty="0" sz="1300" spc="-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3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3E3742"/>
                </a:solidFill>
                <a:latin typeface="Verdana"/>
                <a:cs typeface="Verdana"/>
              </a:rPr>
              <a:t>distorsi.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074" y="2233929"/>
            <a:ext cx="14922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90"/>
              <a:t>Saran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1" y="238931"/>
            <a:ext cx="2007722" cy="4718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700" y="558925"/>
            <a:ext cx="27089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0"/>
              <a:t>Latar</a:t>
            </a:r>
            <a:r>
              <a:rPr dirty="0" sz="2800" spc="-5"/>
              <a:t> </a:t>
            </a:r>
            <a:r>
              <a:rPr dirty="0" sz="2800" spc="130"/>
              <a:t>Belakang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74993" y="1377987"/>
            <a:ext cx="6098540" cy="2326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28575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Aksara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"ha-na-ca-ra-ka" merupakan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salah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satu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warisan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leluhur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bangsa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Indonesia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(Sari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1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2018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)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algn="just" marL="302260" marR="508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Ratusan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bahasa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daerah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di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Indonesia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terancam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punah.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Salah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satu</a:t>
            </a:r>
            <a:r>
              <a:rPr dirty="0" sz="1400" spc="-2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bahasa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daerah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terancam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adalah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bahasa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(Lorentius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2019).</a:t>
            </a:r>
            <a:endParaRPr sz="1400">
              <a:latin typeface="Verdana"/>
              <a:cs typeface="Verdana"/>
            </a:endParaRPr>
          </a:p>
          <a:p>
            <a:pPr algn="just" marL="302260" marR="1397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Pengguna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bahasa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ini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semakin berkurang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jumlahnya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hanya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sedikit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remaja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mengenal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aksara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jelas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(Setiawan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2019)</a:t>
            </a:r>
            <a:endParaRPr sz="1400">
              <a:latin typeface="Verdana"/>
              <a:cs typeface="Verdana"/>
            </a:endParaRPr>
          </a:p>
          <a:p>
            <a:pPr algn="just" marL="302260" marR="2159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30">
                <a:solidFill>
                  <a:srgbClr val="3E3742"/>
                </a:solidFill>
                <a:latin typeface="Verdana"/>
                <a:cs typeface="Verdana"/>
              </a:rPr>
              <a:t>Minat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masyarakat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terhadap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aksara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juga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sangat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memprihatinkan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(Lorentius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2019).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2" y="238930"/>
            <a:ext cx="2007722" cy="47187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25" y="191963"/>
            <a:ext cx="53911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/>
              <a:t>Saran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401618" y="913638"/>
            <a:ext cx="6490335" cy="177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26670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proses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tahapan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image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preprocessing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ainnya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un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145">
                <a:solidFill>
                  <a:srgbClr val="3E3742"/>
                </a:solidFill>
                <a:latin typeface="Verdana"/>
                <a:cs typeface="Verdana"/>
              </a:rPr>
              <a:t>uk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mening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at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uali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as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gamba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algn="just" marL="302260" marR="15875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penelitian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lebih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lanjut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melakukan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segmentasi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huruf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hanacaraka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se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ang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aian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aupun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alima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algn="just" marL="302260" marR="508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hal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evaluasi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penelitian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juga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diperluas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lebih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lanjut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dengan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memperhatikan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bagaimana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selain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seperti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kompleksitas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waktu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maupun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komputasi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9446" y="2745571"/>
            <a:ext cx="27228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0" marR="5080" indent="-762635">
              <a:lnSpc>
                <a:spcPct val="100000"/>
              </a:lnSpc>
              <a:spcBef>
                <a:spcPts val="100"/>
              </a:spcBef>
            </a:pPr>
            <a:r>
              <a:rPr dirty="0" sz="3600" spc="190" b="1">
                <a:solidFill>
                  <a:srgbClr val="3E3742"/>
                </a:solidFill>
                <a:latin typeface="Cambria"/>
                <a:cs typeface="Cambria"/>
              </a:rPr>
              <a:t>Hasil</a:t>
            </a:r>
            <a:r>
              <a:rPr dirty="0" sz="3600" spc="-15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3600" spc="145" b="1">
                <a:solidFill>
                  <a:srgbClr val="3E3742"/>
                </a:solidFill>
                <a:latin typeface="Cambria"/>
                <a:cs typeface="Cambria"/>
              </a:rPr>
              <a:t>Revisi </a:t>
            </a:r>
            <a:r>
              <a:rPr dirty="0" sz="3600" spc="-78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3600" spc="195" b="1">
                <a:solidFill>
                  <a:srgbClr val="3E3742"/>
                </a:solidFill>
                <a:latin typeface="Cambria"/>
                <a:cs typeface="Cambria"/>
              </a:rPr>
              <a:t>Seminar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5"/>
              <a:t>05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69215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50"/>
              <a:t> </a:t>
            </a:r>
            <a:r>
              <a:rPr dirty="0" sz="1400" spc="-190"/>
              <a:t>1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8062595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207010">
              <a:lnSpc>
                <a:spcPct val="100000"/>
              </a:lnSpc>
            </a:pPr>
            <a:r>
              <a:rPr dirty="0" sz="1300" spc="-65">
                <a:latin typeface="Verdana"/>
                <a:cs typeface="Verdana"/>
              </a:rPr>
              <a:t>Memperbaiki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flowchart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bab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3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sehingga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flowchart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tidak</a:t>
            </a:r>
            <a:r>
              <a:rPr dirty="0" sz="1300" spc="-15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terpotong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blok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‘selesai’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karena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masih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terdapat</a:t>
            </a:r>
            <a:r>
              <a:rPr dirty="0" sz="1300" spc="-17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proses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selanjutnya.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300" spc="-75">
                <a:latin typeface="Verdana"/>
                <a:cs typeface="Verdana"/>
              </a:rPr>
              <a:t>Perbaikan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telah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dilakukan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mengubah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semua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flowchart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proses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sebagai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fungsi/prosedur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5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memiliki </a:t>
            </a:r>
            <a:r>
              <a:rPr dirty="0" sz="1300" spc="-44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nilai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kembalian.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membuat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flowchart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proses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umum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bagian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20">
                <a:latin typeface="Verdana"/>
                <a:cs typeface="Verdana"/>
              </a:rPr>
              <a:t>awal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bab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3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berisi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pemanggilan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fungsi </a:t>
            </a:r>
            <a:r>
              <a:rPr dirty="0" sz="1300" spc="-44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70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tiap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proses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900" y="2223850"/>
            <a:ext cx="2094074" cy="25604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7618" y="2546130"/>
            <a:ext cx="3193049" cy="19158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1882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45"/>
              <a:t> </a:t>
            </a:r>
            <a:r>
              <a:rPr dirty="0" sz="1400" spc="15"/>
              <a:t>2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3730625" cy="2204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65">
                <a:latin typeface="Verdana"/>
                <a:cs typeface="Verdana"/>
              </a:rPr>
              <a:t>Memberi</a:t>
            </a:r>
            <a:r>
              <a:rPr dirty="0" sz="1300" spc="-85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sa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60">
                <a:latin typeface="Verdana"/>
                <a:cs typeface="Verdana"/>
              </a:rPr>
              <a:t>erhadap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55">
                <a:latin typeface="Verdana"/>
                <a:cs typeface="Verdana"/>
              </a:rPr>
              <a:t>ode  </a:t>
            </a:r>
            <a:r>
              <a:rPr dirty="0" sz="1300" spc="-65">
                <a:latin typeface="Verdana"/>
                <a:cs typeface="Verdana"/>
              </a:rPr>
              <a:t>pengembangan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apli</a:t>
            </a:r>
            <a:r>
              <a:rPr dirty="0" sz="1300" spc="-110">
                <a:latin typeface="Verdana"/>
                <a:cs typeface="Verdana"/>
              </a:rPr>
              <a:t>k</a:t>
            </a:r>
            <a:r>
              <a:rPr dirty="0" sz="1300" spc="-65">
                <a:latin typeface="Verdana"/>
                <a:cs typeface="Verdana"/>
              </a:rPr>
              <a:t>asi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agar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65">
                <a:latin typeface="Verdana"/>
                <a:cs typeface="Verdana"/>
              </a:rPr>
              <a:t>ebih  </a:t>
            </a:r>
            <a:r>
              <a:rPr dirty="0" sz="1300" spc="-95">
                <a:latin typeface="Verdana"/>
                <a:cs typeface="Verdana"/>
              </a:rPr>
              <a:t>masuk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25">
                <a:latin typeface="Verdana"/>
                <a:cs typeface="Verdana"/>
              </a:rPr>
              <a:t>k</a:t>
            </a:r>
            <a:r>
              <a:rPr dirty="0" sz="1300" spc="-25">
                <a:latin typeface="Verdana"/>
                <a:cs typeface="Verdana"/>
              </a:rPr>
              <a:t>al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90">
                <a:latin typeface="Verdana"/>
                <a:cs typeface="Verdana"/>
              </a:rPr>
              <a:t>k</a:t>
            </a:r>
            <a:r>
              <a:rPr dirty="0" sz="1300" spc="-80">
                <a:latin typeface="Verdana"/>
                <a:cs typeface="Verdana"/>
              </a:rPr>
              <a:t>asus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pengembangan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yang 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se</a:t>
            </a:r>
            <a:r>
              <a:rPr dirty="0" sz="1300" spc="-95">
                <a:latin typeface="Verdana"/>
                <a:cs typeface="Verdana"/>
              </a:rPr>
              <a:t>c</a:t>
            </a:r>
            <a:r>
              <a:rPr dirty="0" sz="1300" spc="-60">
                <a:latin typeface="Verdana"/>
                <a:cs typeface="Verdana"/>
              </a:rPr>
              <a:t>a</a:t>
            </a:r>
            <a:r>
              <a:rPr dirty="0" sz="1300" spc="-90">
                <a:latin typeface="Verdana"/>
                <a:cs typeface="Verdana"/>
              </a:rPr>
              <a:t>r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14">
                <a:latin typeface="Verdana"/>
                <a:cs typeface="Verdana"/>
              </a:rPr>
              <a:t>r</a:t>
            </a:r>
            <a:r>
              <a:rPr dirty="0" sz="1300" spc="-55">
                <a:latin typeface="Verdana"/>
                <a:cs typeface="Verdana"/>
              </a:rPr>
              <a:t>ea</a:t>
            </a:r>
            <a:r>
              <a:rPr dirty="0" sz="1300" spc="-5">
                <a:latin typeface="Verdana"/>
                <a:cs typeface="Verdana"/>
              </a:rPr>
              <a:t>l</a:t>
            </a:r>
            <a:r>
              <a:rPr dirty="0" sz="1300" spc="-245">
                <a:latin typeface="Verdana"/>
                <a:cs typeface="Verdana"/>
              </a:rPr>
              <a:t>,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sehingga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pilih</a:t>
            </a:r>
            <a:r>
              <a:rPr dirty="0" sz="1300" spc="-50">
                <a:latin typeface="Verdana"/>
                <a:cs typeface="Verdana"/>
              </a:rPr>
              <a:t>l</a:t>
            </a:r>
            <a:r>
              <a:rPr dirty="0" sz="1300" spc="-60">
                <a:latin typeface="Verdana"/>
                <a:cs typeface="Verdana"/>
              </a:rPr>
              <a:t>ah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55">
                <a:latin typeface="Verdana"/>
                <a:cs typeface="Verdana"/>
              </a:rPr>
              <a:t>ode  </a:t>
            </a:r>
            <a:r>
              <a:rPr dirty="0" sz="1300" spc="-65">
                <a:latin typeface="Verdana"/>
                <a:cs typeface="Verdana"/>
              </a:rPr>
              <a:t>pengembangan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apli</a:t>
            </a:r>
            <a:r>
              <a:rPr dirty="0" sz="1300" spc="-110">
                <a:latin typeface="Verdana"/>
                <a:cs typeface="Verdana"/>
              </a:rPr>
              <a:t>k</a:t>
            </a:r>
            <a:r>
              <a:rPr dirty="0" sz="1300" spc="-65">
                <a:latin typeface="Verdana"/>
                <a:cs typeface="Verdana"/>
              </a:rPr>
              <a:t>asi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sederhana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saja.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180975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80">
                <a:latin typeface="Verdana"/>
                <a:cs typeface="Verdana"/>
              </a:rPr>
              <a:t>erbai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mengubah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55">
                <a:latin typeface="Verdana"/>
                <a:cs typeface="Verdana"/>
              </a:rPr>
              <a:t>ode  </a:t>
            </a:r>
            <a:r>
              <a:rPr dirty="0" sz="1300" spc="-25">
                <a:latin typeface="Verdana"/>
                <a:cs typeface="Verdana"/>
              </a:rPr>
              <a:t>A</a:t>
            </a:r>
            <a:r>
              <a:rPr dirty="0" sz="1300" spc="-55">
                <a:latin typeface="Verdana"/>
                <a:cs typeface="Verdana"/>
              </a:rPr>
              <a:t>gi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80">
                <a:latin typeface="Verdana"/>
                <a:cs typeface="Verdana"/>
              </a:rPr>
              <a:t>e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menjadi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65">
                <a:latin typeface="Verdana"/>
                <a:cs typeface="Verdana"/>
              </a:rPr>
              <a:t>ode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60">
                <a:latin typeface="Verdana"/>
                <a:cs typeface="Verdana"/>
              </a:rPr>
              <a:t>R</a:t>
            </a:r>
            <a:r>
              <a:rPr dirty="0" sz="1300" spc="-60">
                <a:latin typeface="Verdana"/>
                <a:cs typeface="Verdana"/>
              </a:rPr>
              <a:t>apid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Appli</a:t>
            </a:r>
            <a:r>
              <a:rPr dirty="0" sz="1300" spc="-75">
                <a:latin typeface="Verdana"/>
                <a:cs typeface="Verdana"/>
              </a:rPr>
              <a:t>c</a:t>
            </a:r>
            <a:r>
              <a:rPr dirty="0" sz="1300" spc="-50">
                <a:latin typeface="Verdana"/>
                <a:cs typeface="Verdana"/>
              </a:rPr>
              <a:t>ation  </a:t>
            </a:r>
            <a:r>
              <a:rPr dirty="0" sz="1300" spc="-75">
                <a:latin typeface="Verdana"/>
                <a:cs typeface="Verdana"/>
              </a:rPr>
              <a:t>D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155">
                <a:latin typeface="Verdana"/>
                <a:cs typeface="Verdana"/>
              </a:rPr>
              <a:t>v</a:t>
            </a:r>
            <a:r>
              <a:rPr dirty="0" sz="1300" spc="-65">
                <a:latin typeface="Verdana"/>
                <a:cs typeface="Verdana"/>
              </a:rPr>
              <a:t>e</a:t>
            </a:r>
            <a:r>
              <a:rPr dirty="0" sz="1300" spc="-40">
                <a:latin typeface="Verdana"/>
                <a:cs typeface="Verdana"/>
              </a:rPr>
              <a:t>l</a:t>
            </a:r>
            <a:r>
              <a:rPr dirty="0" sz="1300" spc="-65">
                <a:latin typeface="Verdana"/>
                <a:cs typeface="Verdana"/>
              </a:rPr>
              <a:t>opment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45">
                <a:latin typeface="Verdana"/>
                <a:cs typeface="Verdana"/>
              </a:rPr>
              <a:t>(</a:t>
            </a:r>
            <a:r>
              <a:rPr dirty="0" sz="1300" spc="-200">
                <a:latin typeface="Verdana"/>
                <a:cs typeface="Verdana"/>
              </a:rPr>
              <a:t>R</a:t>
            </a:r>
            <a:r>
              <a:rPr dirty="0" sz="1300" spc="-30">
                <a:latin typeface="Verdana"/>
                <a:cs typeface="Verdana"/>
              </a:rPr>
              <a:t>A</a:t>
            </a:r>
            <a:r>
              <a:rPr dirty="0" sz="1300" spc="-60">
                <a:latin typeface="Verdana"/>
                <a:cs typeface="Verdana"/>
              </a:rPr>
              <a:t>D</a:t>
            </a:r>
            <a:r>
              <a:rPr dirty="0" sz="1300" spc="-215">
                <a:latin typeface="Verdana"/>
                <a:cs typeface="Verdana"/>
              </a:rPr>
              <a:t>)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9825" y="621075"/>
            <a:ext cx="3936400" cy="31920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1183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45"/>
              <a:t> </a:t>
            </a:r>
            <a:r>
              <a:rPr dirty="0" sz="1400" spc="-40"/>
              <a:t>3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3707765" cy="1412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latin typeface="Verdana"/>
                <a:cs typeface="Verdana"/>
              </a:rPr>
              <a:t>Jelaskan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terlebih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dahulu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singkatan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dari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CRISP-DM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sebe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90">
                <a:latin typeface="Verdana"/>
                <a:cs typeface="Verdana"/>
              </a:rPr>
              <a:t>um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menulis</a:t>
            </a:r>
            <a:r>
              <a:rPr dirty="0" sz="1300" spc="-110">
                <a:latin typeface="Verdana"/>
                <a:cs typeface="Verdana"/>
              </a:rPr>
              <a:t>k</a:t>
            </a:r>
            <a:r>
              <a:rPr dirty="0" sz="1300" spc="-85">
                <a:latin typeface="Verdana"/>
                <a:cs typeface="Verdana"/>
              </a:rPr>
              <a:t>annya.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89535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80">
                <a:latin typeface="Verdana"/>
                <a:cs typeface="Verdana"/>
              </a:rPr>
              <a:t>erbai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menje</a:t>
            </a:r>
            <a:r>
              <a:rPr dirty="0" sz="1300" spc="-50">
                <a:latin typeface="Verdana"/>
                <a:cs typeface="Verdana"/>
              </a:rPr>
              <a:t>l</a:t>
            </a:r>
            <a:r>
              <a:rPr dirty="0" sz="1300" spc="-100">
                <a:latin typeface="Verdana"/>
                <a:cs typeface="Verdana"/>
              </a:rPr>
              <a:t>as</a:t>
            </a:r>
            <a:r>
              <a:rPr dirty="0" sz="1300" spc="-125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apa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i</a:t>
            </a:r>
            <a:r>
              <a:rPr dirty="0" sz="1300" spc="-75">
                <a:latin typeface="Verdana"/>
                <a:cs typeface="Verdana"/>
              </a:rPr>
              <a:t>t</a:t>
            </a:r>
            <a:r>
              <a:rPr dirty="0" sz="1300" spc="-70">
                <a:latin typeface="Verdana"/>
                <a:cs typeface="Verdana"/>
              </a:rPr>
              <a:t>u  </a:t>
            </a:r>
            <a:r>
              <a:rPr dirty="0" sz="1300" spc="-125">
                <a:latin typeface="Verdana"/>
                <a:cs typeface="Verdana"/>
              </a:rPr>
              <a:t>CRIS</a:t>
            </a:r>
            <a:r>
              <a:rPr dirty="0" sz="1300" spc="-145">
                <a:latin typeface="Verdana"/>
                <a:cs typeface="Verdana"/>
              </a:rPr>
              <a:t>P</a:t>
            </a:r>
            <a:r>
              <a:rPr dirty="0" sz="1300" spc="-15">
                <a:latin typeface="Verdana"/>
                <a:cs typeface="Verdana"/>
              </a:rPr>
              <a:t>-DM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">
                <a:latin typeface="Verdana"/>
                <a:cs typeface="Verdana"/>
              </a:rPr>
              <a:t>a</a:t>
            </a:r>
            <a:r>
              <a:rPr dirty="0" sz="1300" spc="-30">
                <a:latin typeface="Verdana"/>
                <a:cs typeface="Verdana"/>
              </a:rPr>
              <a:t>w</a:t>
            </a:r>
            <a:r>
              <a:rPr dirty="0" sz="1300" spc="-25">
                <a:latin typeface="Verdana"/>
                <a:cs typeface="Verdana"/>
              </a:rPr>
              <a:t>al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subbab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45">
                <a:latin typeface="Verdana"/>
                <a:cs typeface="Verdana"/>
              </a:rPr>
              <a:t>1.6.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6400" y="704050"/>
            <a:ext cx="4278925" cy="31246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2834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50"/>
              <a:t> </a:t>
            </a:r>
            <a:r>
              <a:rPr dirty="0" sz="1400" spc="95"/>
              <a:t>4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3630929" cy="180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213360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45">
                <a:latin typeface="Verdana"/>
                <a:cs typeface="Verdana"/>
              </a:rPr>
              <a:t>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2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tidak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per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95">
                <a:latin typeface="Verdana"/>
                <a:cs typeface="Verdana"/>
              </a:rPr>
              <a:t>u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membuat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subbab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baru 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nama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dasar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70">
                <a:latin typeface="Verdana"/>
                <a:cs typeface="Verdana"/>
              </a:rPr>
              <a:t>eori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s</a:t>
            </a:r>
            <a:r>
              <a:rPr dirty="0" sz="1300" spc="-45">
                <a:latin typeface="Verdana"/>
                <a:cs typeface="Verdana"/>
              </a:rPr>
              <a:t>t</a:t>
            </a:r>
            <a:r>
              <a:rPr dirty="0" sz="1300" spc="-75">
                <a:latin typeface="Verdana"/>
                <a:cs typeface="Verdana"/>
              </a:rPr>
              <a:t>udi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li</a:t>
            </a:r>
            <a:r>
              <a:rPr dirty="0" sz="1300" spc="-65">
                <a:latin typeface="Verdana"/>
                <a:cs typeface="Verdana"/>
              </a:rPr>
              <a:t>t</a:t>
            </a:r>
            <a:r>
              <a:rPr dirty="0" sz="1300" spc="-85">
                <a:latin typeface="Verdana"/>
                <a:cs typeface="Verdana"/>
              </a:rPr>
              <a:t>e</a:t>
            </a:r>
            <a:r>
              <a:rPr dirty="0" sz="1300" spc="-105">
                <a:latin typeface="Verdana"/>
                <a:cs typeface="Verdana"/>
              </a:rPr>
              <a:t>r</a:t>
            </a:r>
            <a:r>
              <a:rPr dirty="0" sz="1300" spc="-40">
                <a:latin typeface="Verdana"/>
                <a:cs typeface="Verdana"/>
              </a:rPr>
              <a:t>a</a:t>
            </a:r>
            <a:r>
              <a:rPr dirty="0" sz="1300" spc="-40">
                <a:latin typeface="Verdana"/>
                <a:cs typeface="Verdana"/>
              </a:rPr>
              <a:t>t</a:t>
            </a:r>
            <a:r>
              <a:rPr dirty="0" sz="1300" spc="-100">
                <a:latin typeface="Verdana"/>
                <a:cs typeface="Verdana"/>
              </a:rPr>
              <a:t>u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240">
                <a:latin typeface="Verdana"/>
                <a:cs typeface="Verdana"/>
              </a:rPr>
              <a:t>,  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70">
                <a:latin typeface="Verdana"/>
                <a:cs typeface="Verdana"/>
              </a:rPr>
              <a:t>angsung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digabung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saja.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80">
                <a:latin typeface="Verdana"/>
                <a:cs typeface="Verdana"/>
              </a:rPr>
              <a:t>erbai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menghapus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subbab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145">
                <a:latin typeface="Verdana"/>
                <a:cs typeface="Verdana"/>
              </a:rPr>
              <a:t>2.1.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45">
                <a:latin typeface="Verdana"/>
                <a:cs typeface="Verdana"/>
              </a:rPr>
              <a:t>2.2.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90">
                <a:latin typeface="Verdana"/>
                <a:cs typeface="Verdana"/>
              </a:rPr>
              <a:t>k</a:t>
            </a:r>
            <a:r>
              <a:rPr dirty="0" sz="1300" spc="-75">
                <a:latin typeface="Verdana"/>
                <a:cs typeface="Verdana"/>
              </a:rPr>
              <a:t>emudian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95">
                <a:latin typeface="Verdana"/>
                <a:cs typeface="Verdana"/>
              </a:rPr>
              <a:t>e</a:t>
            </a:r>
            <a:r>
              <a:rPr dirty="0" sz="1300" spc="-155">
                <a:latin typeface="Verdana"/>
                <a:cs typeface="Verdana"/>
              </a:rPr>
              <a:t>v</a:t>
            </a:r>
            <a:r>
              <a:rPr dirty="0" sz="1300" spc="-50">
                <a:latin typeface="Verdana"/>
                <a:cs typeface="Verdana"/>
              </a:rPr>
              <a:t>el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subbab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ba</a:t>
            </a:r>
            <a:r>
              <a:rPr dirty="0" sz="1300" spc="-50">
                <a:latin typeface="Verdana"/>
                <a:cs typeface="Verdana"/>
              </a:rPr>
              <a:t>w</a:t>
            </a:r>
            <a:r>
              <a:rPr dirty="0" sz="1300" spc="-50">
                <a:latin typeface="Verdana"/>
                <a:cs typeface="Verdana"/>
              </a:rPr>
              <a:t>ahnya  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25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dinai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20">
                <a:latin typeface="Verdana"/>
                <a:cs typeface="Verdana"/>
              </a:rPr>
              <a:t>an.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7525" y="727900"/>
            <a:ext cx="4551674" cy="226812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2009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45"/>
              <a:t> </a:t>
            </a:r>
            <a:r>
              <a:rPr dirty="0" sz="1400" spc="25"/>
              <a:t>5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4385310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90">
                <a:latin typeface="Verdana"/>
                <a:cs typeface="Verdana"/>
              </a:rPr>
              <a:t>Tambahkan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tinjauan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literatur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jika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5">
                <a:latin typeface="Verdana"/>
                <a:cs typeface="Verdana"/>
              </a:rPr>
              <a:t>ada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penelitian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hanya </a:t>
            </a:r>
            <a:r>
              <a:rPr dirty="0" sz="1300" spc="-80">
                <a:latin typeface="Verdana"/>
                <a:cs typeface="Verdana"/>
              </a:rPr>
              <a:t>menggunakan </a:t>
            </a:r>
            <a:r>
              <a:rPr dirty="0" sz="1300" spc="-70">
                <a:latin typeface="Verdana"/>
                <a:cs typeface="Verdana"/>
              </a:rPr>
              <a:t>metode SVM </a:t>
            </a:r>
            <a:r>
              <a:rPr dirty="0" sz="1300" spc="-50">
                <a:latin typeface="Verdana"/>
                <a:cs typeface="Verdana"/>
              </a:rPr>
              <a:t>pada </a:t>
            </a:r>
            <a:r>
              <a:rPr dirty="0" sz="1300" spc="-105">
                <a:latin typeface="Verdana"/>
                <a:cs typeface="Verdana"/>
              </a:rPr>
              <a:t>objek </a:t>
            </a:r>
            <a:r>
              <a:rPr dirty="0" sz="1300" spc="-95">
                <a:latin typeface="Verdana"/>
                <a:cs typeface="Verdana"/>
              </a:rPr>
              <a:t>karakter </a:t>
            </a:r>
            <a:r>
              <a:rPr dirty="0" sz="1300" spc="-9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hana</a:t>
            </a:r>
            <a:r>
              <a:rPr dirty="0" sz="1300" spc="-75">
                <a:latin typeface="Verdana"/>
                <a:cs typeface="Verdana"/>
              </a:rPr>
              <a:t>c</a:t>
            </a:r>
            <a:r>
              <a:rPr dirty="0" sz="1300" spc="-60">
                <a:latin typeface="Verdana"/>
                <a:cs typeface="Verdana"/>
              </a:rPr>
              <a:t>a</a:t>
            </a:r>
            <a:r>
              <a:rPr dirty="0" sz="1300" spc="-90">
                <a:latin typeface="Verdana"/>
                <a:cs typeface="Verdana"/>
              </a:rPr>
              <a:t>r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25">
                <a:latin typeface="Verdana"/>
                <a:cs typeface="Verdana"/>
              </a:rPr>
              <a:t>k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20">
                <a:latin typeface="Verdana"/>
                <a:cs typeface="Verdana"/>
              </a:rPr>
              <a:t>k</a:t>
            </a:r>
            <a:r>
              <a:rPr dirty="0" sz="1300" spc="-70">
                <a:latin typeface="Verdana"/>
                <a:cs typeface="Verdana"/>
              </a:rPr>
              <a:t>sa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40">
                <a:latin typeface="Verdana"/>
                <a:cs typeface="Verdana"/>
              </a:rPr>
              <a:t>ja</a:t>
            </a:r>
            <a:r>
              <a:rPr dirty="0" sz="1300" spc="-90">
                <a:latin typeface="Verdana"/>
                <a:cs typeface="Verdana"/>
              </a:rPr>
              <a:t>w</a:t>
            </a:r>
            <a:r>
              <a:rPr dirty="0" sz="1300" spc="-140">
                <a:latin typeface="Verdana"/>
                <a:cs typeface="Verdana"/>
              </a:rPr>
              <a:t>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798195">
              <a:lnSpc>
                <a:spcPct val="100000"/>
              </a:lnSpc>
            </a:pPr>
            <a:r>
              <a:rPr dirty="0" sz="1300" spc="-110">
                <a:latin typeface="Verdana"/>
                <a:cs typeface="Verdana"/>
              </a:rPr>
              <a:t>T</a:t>
            </a:r>
            <a:r>
              <a:rPr dirty="0" sz="1300" spc="-85">
                <a:latin typeface="Verdana"/>
                <a:cs typeface="Verdana"/>
              </a:rPr>
              <a:t>idak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0">
                <a:latin typeface="Verdana"/>
                <a:cs typeface="Verdana"/>
              </a:rPr>
              <a:t>menemu</a:t>
            </a:r>
            <a:r>
              <a:rPr dirty="0" sz="1300" spc="-10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penelitian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100">
                <a:latin typeface="Verdana"/>
                <a:cs typeface="Verdana"/>
              </a:rPr>
              <a:t>er</a:t>
            </a:r>
            <a:r>
              <a:rPr dirty="0" sz="1300" spc="-140">
                <a:latin typeface="Verdana"/>
                <a:cs typeface="Verdana"/>
              </a:rPr>
              <a:t>k</a:t>
            </a:r>
            <a:r>
              <a:rPr dirty="0" sz="1300" spc="-45">
                <a:latin typeface="Verdana"/>
                <a:cs typeface="Verdana"/>
              </a:rPr>
              <a:t>ait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hanya  </a:t>
            </a:r>
            <a:r>
              <a:rPr dirty="0" sz="1300" spc="-85">
                <a:latin typeface="Verdana"/>
                <a:cs typeface="Verdana"/>
              </a:rPr>
              <a:t>mengguna</a:t>
            </a:r>
            <a:r>
              <a:rPr dirty="0" sz="1300" spc="-95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65">
                <a:latin typeface="Verdana"/>
                <a:cs typeface="Verdana"/>
              </a:rPr>
              <a:t>ode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75">
                <a:latin typeface="Verdana"/>
                <a:cs typeface="Verdana"/>
              </a:rPr>
              <a:t>S</a:t>
            </a:r>
            <a:r>
              <a:rPr dirty="0" sz="1300" spc="-20">
                <a:latin typeface="Verdana"/>
                <a:cs typeface="Verdana"/>
              </a:rPr>
              <a:t>VM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10">
                <a:latin typeface="Verdana"/>
                <a:cs typeface="Verdana"/>
              </a:rPr>
              <a:t>saja.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3025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50"/>
              <a:t> </a:t>
            </a:r>
            <a:r>
              <a:rPr dirty="0" sz="1400" spc="110"/>
              <a:t>6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4476750" cy="1610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266065">
              <a:lnSpc>
                <a:spcPct val="100000"/>
              </a:lnSpc>
            </a:pPr>
            <a:r>
              <a:rPr dirty="0" sz="1300" spc="-50">
                <a:latin typeface="Verdana"/>
                <a:cs typeface="Verdana"/>
              </a:rPr>
              <a:t>Mengubah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penamaan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‘preprocessing’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diagram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alur </a:t>
            </a:r>
            <a:r>
              <a:rPr dirty="0" sz="1300" spc="-44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55">
                <a:latin typeface="Verdana"/>
                <a:cs typeface="Verdana"/>
              </a:rPr>
              <a:t>odo</a:t>
            </a:r>
            <a:r>
              <a:rPr dirty="0" sz="1300" spc="-35">
                <a:latin typeface="Verdana"/>
                <a:cs typeface="Verdana"/>
              </a:rPr>
              <a:t>l</a:t>
            </a:r>
            <a:r>
              <a:rPr dirty="0" sz="1300" spc="-60">
                <a:latin typeface="Verdana"/>
                <a:cs typeface="Verdana"/>
              </a:rPr>
              <a:t>ogi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penelitian.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5">
                <a:latin typeface="Verdana"/>
                <a:cs typeface="Verdana"/>
              </a:rPr>
              <a:t>Perbaikan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dilakukan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mengganti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judul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‘preprocessing’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menjadi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‘</a:t>
            </a:r>
            <a:r>
              <a:rPr dirty="0" sz="1300" spc="-75">
                <a:latin typeface="Verdana"/>
                <a:cs typeface="Verdana"/>
              </a:rPr>
              <a:t>f</a:t>
            </a:r>
            <a:r>
              <a:rPr dirty="0" sz="1300" spc="-55">
                <a:latin typeface="Verdana"/>
                <a:cs typeface="Verdana"/>
              </a:rPr>
              <a:t>ea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100">
                <a:latin typeface="Verdana"/>
                <a:cs typeface="Verdana"/>
              </a:rPr>
              <a:t>u</a:t>
            </a:r>
            <a:r>
              <a:rPr dirty="0" sz="1300" spc="-110">
                <a:latin typeface="Verdana"/>
                <a:cs typeface="Verdana"/>
              </a:rPr>
              <a:t>r</a:t>
            </a:r>
            <a:r>
              <a:rPr dirty="0" sz="1300" spc="-80">
                <a:latin typeface="Verdana"/>
                <a:cs typeface="Verdana"/>
              </a:rPr>
              <a:t>e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80">
                <a:latin typeface="Verdana"/>
                <a:cs typeface="Verdana"/>
              </a:rPr>
              <a:t>ep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55">
                <a:latin typeface="Verdana"/>
                <a:cs typeface="Verdana"/>
              </a:rPr>
              <a:t>o</a:t>
            </a:r>
            <a:r>
              <a:rPr dirty="0" sz="1300" spc="-70">
                <a:latin typeface="Verdana"/>
                <a:cs typeface="Verdana"/>
              </a:rPr>
              <a:t>c</a:t>
            </a:r>
            <a:r>
              <a:rPr dirty="0" sz="1300" spc="-85">
                <a:latin typeface="Verdana"/>
                <a:cs typeface="Verdana"/>
              </a:rPr>
              <a:t>essing’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diag</a:t>
            </a:r>
            <a:r>
              <a:rPr dirty="0" sz="1300" spc="-90">
                <a:latin typeface="Verdana"/>
                <a:cs typeface="Verdana"/>
              </a:rPr>
              <a:t>r</a:t>
            </a:r>
            <a:r>
              <a:rPr dirty="0" sz="1300" spc="-60">
                <a:latin typeface="Verdana"/>
                <a:cs typeface="Verdana"/>
              </a:rPr>
              <a:t>am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70">
                <a:latin typeface="Verdana"/>
                <a:cs typeface="Verdana"/>
              </a:rPr>
              <a:t>ur  </a:t>
            </a:r>
            <a:r>
              <a:rPr dirty="0" sz="1300" spc="-105">
                <a:latin typeface="Verdana"/>
                <a:cs typeface="Verdana"/>
              </a:rPr>
              <a:t>m</a:t>
            </a:r>
            <a:r>
              <a:rPr dirty="0" sz="1300" spc="-75">
                <a:latin typeface="Verdana"/>
                <a:cs typeface="Verdana"/>
              </a:rPr>
              <a:t>e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55">
                <a:latin typeface="Verdana"/>
                <a:cs typeface="Verdana"/>
              </a:rPr>
              <a:t>odo</a:t>
            </a:r>
            <a:r>
              <a:rPr dirty="0" sz="1300" spc="-35">
                <a:latin typeface="Verdana"/>
                <a:cs typeface="Verdana"/>
              </a:rPr>
              <a:t>l</a:t>
            </a:r>
            <a:r>
              <a:rPr dirty="0" sz="1300" spc="-60">
                <a:latin typeface="Verdana"/>
                <a:cs typeface="Verdana"/>
              </a:rPr>
              <a:t>ogi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penelitian.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3325" y="152400"/>
            <a:ext cx="3027098" cy="45679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1691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45"/>
              <a:t> </a:t>
            </a:r>
            <a:r>
              <a:rPr dirty="0" sz="1400"/>
              <a:t>7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450659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45">
                <a:latin typeface="Verdana"/>
                <a:cs typeface="Verdana"/>
              </a:rPr>
              <a:t>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3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judul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da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augmen</a:t>
            </a:r>
            <a:r>
              <a:rPr dirty="0" sz="1300" spc="-60">
                <a:latin typeface="Verdana"/>
                <a:cs typeface="Verdana"/>
              </a:rPr>
              <a:t>t</a:t>
            </a:r>
            <a:r>
              <a:rPr dirty="0" sz="1300" spc="-65">
                <a:latin typeface="Verdana"/>
                <a:cs typeface="Verdana"/>
              </a:rPr>
              <a:t>asi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image  </a:t>
            </a:r>
            <a:r>
              <a:rPr dirty="0" sz="1300" spc="-80">
                <a:latin typeface="Verdana"/>
                <a:cs typeface="Verdana"/>
              </a:rPr>
              <a:t>preprocessing </a:t>
            </a:r>
            <a:r>
              <a:rPr dirty="0" sz="1300" spc="-75">
                <a:latin typeface="Verdana"/>
                <a:cs typeface="Verdana"/>
              </a:rPr>
              <a:t>sebaiknya </a:t>
            </a:r>
            <a:r>
              <a:rPr dirty="0" sz="1300" spc="-65">
                <a:latin typeface="Verdana"/>
                <a:cs typeface="Verdana"/>
              </a:rPr>
              <a:t>digabung </a:t>
            </a:r>
            <a:r>
              <a:rPr dirty="0" sz="1300" spc="-75">
                <a:latin typeface="Verdana"/>
                <a:cs typeface="Verdana"/>
              </a:rPr>
              <a:t>saja </a:t>
            </a:r>
            <a:r>
              <a:rPr dirty="0" sz="1300" spc="-80">
                <a:latin typeface="Verdana"/>
                <a:cs typeface="Verdana"/>
              </a:rPr>
              <a:t>menyesuaikan </a:t>
            </a:r>
            <a:r>
              <a:rPr dirty="0" sz="1300" spc="-7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flowchart,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kemudian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gambar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hasil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proses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tersebut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dijelaskan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75">
                <a:latin typeface="Verdana"/>
                <a:cs typeface="Verdana"/>
              </a:rPr>
              <a:t>ebih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rinci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tiap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gamba</a:t>
            </a:r>
            <a:r>
              <a:rPr dirty="0" sz="1300" spc="-75">
                <a:latin typeface="Verdana"/>
                <a:cs typeface="Verdana"/>
              </a:rPr>
              <a:t>r</a:t>
            </a:r>
            <a:r>
              <a:rPr dirty="0" sz="1300" spc="-245"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207010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</a:t>
            </a:r>
            <a:r>
              <a:rPr dirty="0" sz="1300" spc="-80">
                <a:latin typeface="Verdana"/>
                <a:cs typeface="Verdana"/>
              </a:rPr>
              <a:t>erbai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di</a:t>
            </a:r>
            <a:r>
              <a:rPr dirty="0" sz="1300" spc="-45">
                <a:latin typeface="Verdana"/>
                <a:cs typeface="Verdana"/>
              </a:rPr>
              <a:t>l</a:t>
            </a:r>
            <a:r>
              <a:rPr dirty="0" sz="1300" spc="-105">
                <a:latin typeface="Verdana"/>
                <a:cs typeface="Verdana"/>
              </a:rPr>
              <a:t>a</a:t>
            </a:r>
            <a:r>
              <a:rPr dirty="0" sz="1300" spc="-114">
                <a:latin typeface="Verdana"/>
                <a:cs typeface="Verdana"/>
              </a:rPr>
              <a:t>k</a:t>
            </a:r>
            <a:r>
              <a:rPr dirty="0" sz="1300" spc="-140">
                <a:latin typeface="Verdana"/>
                <a:cs typeface="Verdana"/>
              </a:rPr>
              <a:t>u</a:t>
            </a:r>
            <a:r>
              <a:rPr dirty="0" sz="1300" spc="-150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menggabung</a:t>
            </a:r>
            <a:r>
              <a:rPr dirty="0" sz="1300" spc="-95">
                <a:latin typeface="Verdana"/>
                <a:cs typeface="Verdana"/>
              </a:rPr>
              <a:t>k</a:t>
            </a:r>
            <a:r>
              <a:rPr dirty="0" sz="1300" spc="-60">
                <a:latin typeface="Verdana"/>
                <a:cs typeface="Verdana"/>
              </a:rPr>
              <a:t>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judul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da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25">
                <a:latin typeface="Verdana"/>
                <a:cs typeface="Verdana"/>
              </a:rPr>
              <a:t>a  </a:t>
            </a:r>
            <a:r>
              <a:rPr dirty="0" sz="1300" spc="-70">
                <a:latin typeface="Verdana"/>
                <a:cs typeface="Verdana"/>
              </a:rPr>
              <a:t>augmen</a:t>
            </a:r>
            <a:r>
              <a:rPr dirty="0" sz="1300" spc="-60">
                <a:latin typeface="Verdana"/>
                <a:cs typeface="Verdana"/>
              </a:rPr>
              <a:t>t</a:t>
            </a:r>
            <a:r>
              <a:rPr dirty="0" sz="1300" spc="-65">
                <a:latin typeface="Verdana"/>
                <a:cs typeface="Verdana"/>
              </a:rPr>
              <a:t>asi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image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p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80">
                <a:latin typeface="Verdana"/>
                <a:cs typeface="Verdana"/>
              </a:rPr>
              <a:t>ep</a:t>
            </a:r>
            <a:r>
              <a:rPr dirty="0" sz="1300" spc="-100">
                <a:latin typeface="Verdana"/>
                <a:cs typeface="Verdana"/>
              </a:rPr>
              <a:t>r</a:t>
            </a:r>
            <a:r>
              <a:rPr dirty="0" sz="1300" spc="-55">
                <a:latin typeface="Verdana"/>
                <a:cs typeface="Verdana"/>
              </a:rPr>
              <a:t>o</a:t>
            </a:r>
            <a:r>
              <a:rPr dirty="0" sz="1300" spc="-70">
                <a:latin typeface="Verdana"/>
                <a:cs typeface="Verdana"/>
              </a:rPr>
              <a:t>c</a:t>
            </a:r>
            <a:r>
              <a:rPr dirty="0" sz="1300" spc="-105">
                <a:latin typeface="Verdana"/>
                <a:cs typeface="Verdana"/>
              </a:rPr>
              <a:t>essing,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90">
                <a:latin typeface="Verdana"/>
                <a:cs typeface="Verdana"/>
              </a:rPr>
              <a:t>k</a:t>
            </a:r>
            <a:r>
              <a:rPr dirty="0" sz="1300" spc="-65">
                <a:latin typeface="Verdana"/>
                <a:cs typeface="Verdana"/>
              </a:rPr>
              <a:t>emudian  </a:t>
            </a:r>
            <a:r>
              <a:rPr dirty="0" sz="1300" spc="-80">
                <a:latin typeface="Verdana"/>
                <a:cs typeface="Verdana"/>
              </a:rPr>
              <a:t>menambahkan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penjelasan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gambar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dari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hasil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05">
                <a:latin typeface="Verdana"/>
                <a:cs typeface="Verdana"/>
              </a:rPr>
              <a:t>proses.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6275" y="720700"/>
            <a:ext cx="3868275" cy="33170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224" y="2744638"/>
            <a:ext cx="3992650" cy="202526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050" y="151882"/>
            <a:ext cx="72517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/>
              <a:t>Revisi</a:t>
            </a:r>
            <a:r>
              <a:rPr dirty="0" sz="1400" spc="-45"/>
              <a:t> </a:t>
            </a:r>
            <a:r>
              <a:rPr dirty="0" sz="1400" spc="65"/>
              <a:t>8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13901" y="4872780"/>
            <a:ext cx="7714615" cy="33020"/>
          </a:xfrm>
          <a:custGeom>
            <a:avLst/>
            <a:gdLst/>
            <a:ahLst/>
            <a:cxnLst/>
            <a:rect l="l" t="t" r="r" b="b"/>
            <a:pathLst>
              <a:path w="7714615" h="33020">
                <a:moveTo>
                  <a:pt x="7589455" y="32550"/>
                </a:moveTo>
                <a:lnTo>
                  <a:pt x="7547095" y="32447"/>
                </a:lnTo>
                <a:lnTo>
                  <a:pt x="7499747" y="32174"/>
                </a:lnTo>
                <a:lnTo>
                  <a:pt x="7447887" y="31789"/>
                </a:lnTo>
                <a:lnTo>
                  <a:pt x="7391992" y="31347"/>
                </a:lnTo>
                <a:lnTo>
                  <a:pt x="7356160" y="30897"/>
                </a:lnTo>
                <a:lnTo>
                  <a:pt x="7318912" y="30575"/>
                </a:lnTo>
                <a:lnTo>
                  <a:pt x="7280636" y="30381"/>
                </a:lnTo>
                <a:lnTo>
                  <a:pt x="7241721" y="30317"/>
                </a:lnTo>
                <a:lnTo>
                  <a:pt x="7201503" y="30322"/>
                </a:lnTo>
                <a:lnTo>
                  <a:pt x="7158314" y="30360"/>
                </a:lnTo>
                <a:lnTo>
                  <a:pt x="7112242" y="30462"/>
                </a:lnTo>
                <a:lnTo>
                  <a:pt x="7063375" y="30660"/>
                </a:lnTo>
                <a:lnTo>
                  <a:pt x="7038087" y="30773"/>
                </a:lnTo>
                <a:lnTo>
                  <a:pt x="7011971" y="30854"/>
                </a:lnTo>
                <a:lnTo>
                  <a:pt x="6985053" y="30902"/>
                </a:lnTo>
                <a:lnTo>
                  <a:pt x="6957357" y="30918"/>
                </a:lnTo>
                <a:lnTo>
                  <a:pt x="6928803" y="30902"/>
                </a:lnTo>
                <a:lnTo>
                  <a:pt x="6869390" y="30773"/>
                </a:lnTo>
                <a:lnTo>
                  <a:pt x="6604276" y="29286"/>
                </a:lnTo>
                <a:lnTo>
                  <a:pt x="6435288" y="27826"/>
                </a:lnTo>
                <a:lnTo>
                  <a:pt x="6389424" y="27620"/>
                </a:lnTo>
                <a:lnTo>
                  <a:pt x="6339569" y="27414"/>
                </a:lnTo>
                <a:lnTo>
                  <a:pt x="6285933" y="27208"/>
                </a:lnTo>
                <a:lnTo>
                  <a:pt x="6228730" y="27002"/>
                </a:lnTo>
                <a:lnTo>
                  <a:pt x="6168171" y="26796"/>
                </a:lnTo>
                <a:lnTo>
                  <a:pt x="6001857" y="25765"/>
                </a:lnTo>
                <a:lnTo>
                  <a:pt x="5907604" y="25765"/>
                </a:lnTo>
                <a:lnTo>
                  <a:pt x="5808270" y="24649"/>
                </a:lnTo>
                <a:lnTo>
                  <a:pt x="5758282" y="24133"/>
                </a:lnTo>
                <a:lnTo>
                  <a:pt x="5708068" y="23618"/>
                </a:lnTo>
                <a:lnTo>
                  <a:pt x="5607464" y="22587"/>
                </a:lnTo>
                <a:lnTo>
                  <a:pt x="5557179" y="22244"/>
                </a:lnTo>
                <a:lnTo>
                  <a:pt x="5531905" y="22104"/>
                </a:lnTo>
                <a:lnTo>
                  <a:pt x="5505991" y="21900"/>
                </a:lnTo>
                <a:lnTo>
                  <a:pt x="5162001" y="21900"/>
                </a:lnTo>
                <a:lnTo>
                  <a:pt x="5112571" y="21850"/>
                </a:lnTo>
                <a:lnTo>
                  <a:pt x="5061530" y="21705"/>
                </a:lnTo>
                <a:lnTo>
                  <a:pt x="5009643" y="21474"/>
                </a:lnTo>
                <a:lnTo>
                  <a:pt x="4957671" y="21164"/>
                </a:lnTo>
                <a:lnTo>
                  <a:pt x="4906381" y="20784"/>
                </a:lnTo>
                <a:lnTo>
                  <a:pt x="4855968" y="20375"/>
                </a:lnTo>
                <a:lnTo>
                  <a:pt x="4805587" y="19981"/>
                </a:lnTo>
                <a:lnTo>
                  <a:pt x="4755399" y="19621"/>
                </a:lnTo>
                <a:lnTo>
                  <a:pt x="4705564" y="19311"/>
                </a:lnTo>
                <a:lnTo>
                  <a:pt x="4656242" y="19066"/>
                </a:lnTo>
                <a:lnTo>
                  <a:pt x="4390729" y="18722"/>
                </a:lnTo>
                <a:lnTo>
                  <a:pt x="3276001" y="16232"/>
                </a:lnTo>
                <a:lnTo>
                  <a:pt x="3224808" y="16283"/>
                </a:lnTo>
                <a:lnTo>
                  <a:pt x="3173240" y="16410"/>
                </a:lnTo>
                <a:lnTo>
                  <a:pt x="3121302" y="16575"/>
                </a:lnTo>
                <a:lnTo>
                  <a:pt x="3068995" y="16741"/>
                </a:lnTo>
                <a:lnTo>
                  <a:pt x="3016325" y="16868"/>
                </a:lnTo>
                <a:lnTo>
                  <a:pt x="2963294" y="16919"/>
                </a:lnTo>
                <a:lnTo>
                  <a:pt x="2909176" y="16837"/>
                </a:lnTo>
                <a:lnTo>
                  <a:pt x="2855493" y="16610"/>
                </a:lnTo>
                <a:lnTo>
                  <a:pt x="2802412" y="16264"/>
                </a:lnTo>
                <a:lnTo>
                  <a:pt x="2750099" y="15825"/>
                </a:lnTo>
                <a:lnTo>
                  <a:pt x="2698722" y="15319"/>
                </a:lnTo>
                <a:lnTo>
                  <a:pt x="2648448" y="14772"/>
                </a:lnTo>
                <a:lnTo>
                  <a:pt x="2611265" y="14573"/>
                </a:lnTo>
                <a:lnTo>
                  <a:pt x="2574583" y="14471"/>
                </a:lnTo>
                <a:lnTo>
                  <a:pt x="2538503" y="14434"/>
                </a:lnTo>
                <a:lnTo>
                  <a:pt x="2503124" y="14428"/>
                </a:lnTo>
                <a:lnTo>
                  <a:pt x="2468723" y="14494"/>
                </a:lnTo>
                <a:lnTo>
                  <a:pt x="2433871" y="14697"/>
                </a:lnTo>
                <a:lnTo>
                  <a:pt x="2398518" y="15044"/>
                </a:lnTo>
                <a:lnTo>
                  <a:pt x="2362613" y="15545"/>
                </a:lnTo>
                <a:lnTo>
                  <a:pt x="2309819" y="16334"/>
                </a:lnTo>
                <a:lnTo>
                  <a:pt x="2255439" y="17099"/>
                </a:lnTo>
                <a:lnTo>
                  <a:pt x="2199782" y="17752"/>
                </a:lnTo>
                <a:lnTo>
                  <a:pt x="2143157" y="18208"/>
                </a:lnTo>
                <a:lnTo>
                  <a:pt x="2085870" y="18379"/>
                </a:lnTo>
                <a:lnTo>
                  <a:pt x="2058196" y="18379"/>
                </a:lnTo>
                <a:lnTo>
                  <a:pt x="2007735" y="18320"/>
                </a:lnTo>
                <a:lnTo>
                  <a:pt x="1958352" y="18166"/>
                </a:lnTo>
                <a:lnTo>
                  <a:pt x="1910031" y="17950"/>
                </a:lnTo>
                <a:lnTo>
                  <a:pt x="1862757" y="17705"/>
                </a:lnTo>
                <a:lnTo>
                  <a:pt x="1816515" y="17465"/>
                </a:lnTo>
                <a:lnTo>
                  <a:pt x="1771291" y="17262"/>
                </a:lnTo>
                <a:lnTo>
                  <a:pt x="1753590" y="17213"/>
                </a:lnTo>
                <a:lnTo>
                  <a:pt x="1735963" y="17187"/>
                </a:lnTo>
                <a:lnTo>
                  <a:pt x="1718387" y="17178"/>
                </a:lnTo>
                <a:lnTo>
                  <a:pt x="1700836" y="17176"/>
                </a:lnTo>
                <a:lnTo>
                  <a:pt x="1653224" y="17225"/>
                </a:lnTo>
                <a:lnTo>
                  <a:pt x="1605713" y="17370"/>
                </a:lnTo>
                <a:lnTo>
                  <a:pt x="1558102" y="17611"/>
                </a:lnTo>
                <a:lnTo>
                  <a:pt x="1510190" y="17949"/>
                </a:lnTo>
                <a:lnTo>
                  <a:pt x="1457837" y="18233"/>
                </a:lnTo>
                <a:lnTo>
                  <a:pt x="1405587" y="18550"/>
                </a:lnTo>
                <a:lnTo>
                  <a:pt x="1353510" y="18871"/>
                </a:lnTo>
                <a:lnTo>
                  <a:pt x="1301677" y="19167"/>
                </a:lnTo>
                <a:lnTo>
                  <a:pt x="1250158" y="19410"/>
                </a:lnTo>
                <a:lnTo>
                  <a:pt x="1202876" y="19484"/>
                </a:lnTo>
                <a:lnTo>
                  <a:pt x="1155831" y="19674"/>
                </a:lnTo>
                <a:lnTo>
                  <a:pt x="1109004" y="19929"/>
                </a:lnTo>
                <a:lnTo>
                  <a:pt x="1062377" y="20201"/>
                </a:lnTo>
                <a:lnTo>
                  <a:pt x="1015929" y="20440"/>
                </a:lnTo>
                <a:lnTo>
                  <a:pt x="958648" y="20891"/>
                </a:lnTo>
                <a:lnTo>
                  <a:pt x="901906" y="21213"/>
                </a:lnTo>
                <a:lnTo>
                  <a:pt x="845389" y="21407"/>
                </a:lnTo>
                <a:lnTo>
                  <a:pt x="788785" y="21471"/>
                </a:lnTo>
                <a:lnTo>
                  <a:pt x="734157" y="21305"/>
                </a:lnTo>
                <a:lnTo>
                  <a:pt x="682149" y="20913"/>
                </a:lnTo>
                <a:lnTo>
                  <a:pt x="632722" y="20456"/>
                </a:lnTo>
                <a:lnTo>
                  <a:pt x="585840" y="20097"/>
                </a:lnTo>
                <a:lnTo>
                  <a:pt x="541661" y="19791"/>
                </a:lnTo>
                <a:lnTo>
                  <a:pt x="499725" y="19452"/>
                </a:lnTo>
                <a:lnTo>
                  <a:pt x="459971" y="19179"/>
                </a:lnTo>
                <a:lnTo>
                  <a:pt x="422334" y="19066"/>
                </a:lnTo>
                <a:lnTo>
                  <a:pt x="383488" y="19061"/>
                </a:lnTo>
                <a:lnTo>
                  <a:pt x="346096" y="19023"/>
                </a:lnTo>
                <a:lnTo>
                  <a:pt x="310358" y="18921"/>
                </a:lnTo>
                <a:lnTo>
                  <a:pt x="276476" y="18722"/>
                </a:lnTo>
                <a:lnTo>
                  <a:pt x="194581" y="18398"/>
                </a:lnTo>
                <a:lnTo>
                  <a:pt x="126096" y="17756"/>
                </a:lnTo>
                <a:lnTo>
                  <a:pt x="71709" y="16779"/>
                </a:lnTo>
                <a:lnTo>
                  <a:pt x="32105" y="15453"/>
                </a:lnTo>
                <a:lnTo>
                  <a:pt x="0" y="11680"/>
                </a:lnTo>
                <a:lnTo>
                  <a:pt x="12033" y="9276"/>
                </a:lnTo>
                <a:lnTo>
                  <a:pt x="102929" y="5453"/>
                </a:lnTo>
                <a:lnTo>
                  <a:pt x="179494" y="4001"/>
                </a:lnTo>
                <a:lnTo>
                  <a:pt x="275272" y="2834"/>
                </a:lnTo>
                <a:lnTo>
                  <a:pt x="344609" y="2319"/>
                </a:lnTo>
                <a:lnTo>
                  <a:pt x="421265" y="1803"/>
                </a:lnTo>
                <a:lnTo>
                  <a:pt x="464263" y="1814"/>
                </a:lnTo>
                <a:lnTo>
                  <a:pt x="508365" y="1889"/>
                </a:lnTo>
                <a:lnTo>
                  <a:pt x="553470" y="2093"/>
                </a:lnTo>
                <a:lnTo>
                  <a:pt x="599477" y="2490"/>
                </a:lnTo>
                <a:lnTo>
                  <a:pt x="646294" y="2748"/>
                </a:lnTo>
                <a:lnTo>
                  <a:pt x="693663" y="3006"/>
                </a:lnTo>
                <a:lnTo>
                  <a:pt x="741533" y="3263"/>
                </a:lnTo>
                <a:lnTo>
                  <a:pt x="789855" y="3521"/>
                </a:lnTo>
                <a:lnTo>
                  <a:pt x="839049" y="3516"/>
                </a:lnTo>
                <a:lnTo>
                  <a:pt x="890826" y="3478"/>
                </a:lnTo>
                <a:lnTo>
                  <a:pt x="944658" y="3376"/>
                </a:lnTo>
                <a:lnTo>
                  <a:pt x="1000019" y="3177"/>
                </a:lnTo>
                <a:lnTo>
                  <a:pt x="1045433" y="2974"/>
                </a:lnTo>
                <a:lnTo>
                  <a:pt x="1092137" y="2787"/>
                </a:lnTo>
                <a:lnTo>
                  <a:pt x="1140105" y="2633"/>
                </a:lnTo>
                <a:lnTo>
                  <a:pt x="1189311" y="2529"/>
                </a:lnTo>
                <a:lnTo>
                  <a:pt x="1239730" y="2490"/>
                </a:lnTo>
                <a:lnTo>
                  <a:pt x="1288286" y="2488"/>
                </a:lnTo>
                <a:lnTo>
                  <a:pt x="1337381" y="2468"/>
                </a:lnTo>
                <a:lnTo>
                  <a:pt x="1387266" y="2416"/>
                </a:lnTo>
                <a:lnTo>
                  <a:pt x="1438190" y="2315"/>
                </a:lnTo>
                <a:lnTo>
                  <a:pt x="1490404" y="2147"/>
                </a:lnTo>
                <a:lnTo>
                  <a:pt x="1523712" y="2034"/>
                </a:lnTo>
                <a:lnTo>
                  <a:pt x="1557434" y="1953"/>
                </a:lnTo>
                <a:lnTo>
                  <a:pt x="1591531" y="1905"/>
                </a:lnTo>
                <a:lnTo>
                  <a:pt x="1625968" y="1889"/>
                </a:lnTo>
                <a:lnTo>
                  <a:pt x="1660732" y="1905"/>
                </a:lnTo>
                <a:lnTo>
                  <a:pt x="1731213" y="2034"/>
                </a:lnTo>
                <a:lnTo>
                  <a:pt x="1814160" y="2514"/>
                </a:lnTo>
                <a:lnTo>
                  <a:pt x="1861113" y="2910"/>
                </a:lnTo>
                <a:lnTo>
                  <a:pt x="1907791" y="3306"/>
                </a:lnTo>
                <a:lnTo>
                  <a:pt x="1954247" y="3674"/>
                </a:lnTo>
                <a:lnTo>
                  <a:pt x="2000532" y="3984"/>
                </a:lnTo>
                <a:lnTo>
                  <a:pt x="2046698" y="4208"/>
                </a:lnTo>
                <a:lnTo>
                  <a:pt x="2059313" y="4321"/>
                </a:lnTo>
                <a:lnTo>
                  <a:pt x="2071916" y="4401"/>
                </a:lnTo>
                <a:lnTo>
                  <a:pt x="2084543" y="4449"/>
                </a:lnTo>
                <a:lnTo>
                  <a:pt x="2097234" y="4465"/>
                </a:lnTo>
                <a:lnTo>
                  <a:pt x="2141388" y="4343"/>
                </a:lnTo>
                <a:lnTo>
                  <a:pt x="2186138" y="4018"/>
                </a:lnTo>
                <a:lnTo>
                  <a:pt x="2231794" y="3557"/>
                </a:lnTo>
                <a:lnTo>
                  <a:pt x="2278662" y="3026"/>
                </a:lnTo>
                <a:lnTo>
                  <a:pt x="2327051" y="2490"/>
                </a:lnTo>
                <a:lnTo>
                  <a:pt x="2364876" y="2033"/>
                </a:lnTo>
                <a:lnTo>
                  <a:pt x="2403540" y="1664"/>
                </a:lnTo>
                <a:lnTo>
                  <a:pt x="2443031" y="1343"/>
                </a:lnTo>
                <a:lnTo>
                  <a:pt x="2483338" y="1030"/>
                </a:lnTo>
                <a:lnTo>
                  <a:pt x="2523370" y="1043"/>
                </a:lnTo>
                <a:lnTo>
                  <a:pt x="2562952" y="1127"/>
                </a:lnTo>
                <a:lnTo>
                  <a:pt x="2602232" y="1356"/>
                </a:lnTo>
                <a:lnTo>
                  <a:pt x="2641362" y="1803"/>
                </a:lnTo>
                <a:lnTo>
                  <a:pt x="2696410" y="2221"/>
                </a:lnTo>
                <a:lnTo>
                  <a:pt x="2750778" y="2698"/>
                </a:lnTo>
                <a:lnTo>
                  <a:pt x="2804588" y="3145"/>
                </a:lnTo>
                <a:lnTo>
                  <a:pt x="2857961" y="3477"/>
                </a:lnTo>
                <a:lnTo>
                  <a:pt x="2911020" y="3606"/>
                </a:lnTo>
                <a:lnTo>
                  <a:pt x="2919042" y="3605"/>
                </a:lnTo>
                <a:lnTo>
                  <a:pt x="2927063" y="3596"/>
                </a:lnTo>
                <a:lnTo>
                  <a:pt x="2935085" y="3570"/>
                </a:lnTo>
                <a:lnTo>
                  <a:pt x="2943106" y="3521"/>
                </a:lnTo>
                <a:lnTo>
                  <a:pt x="2993759" y="3469"/>
                </a:lnTo>
                <a:lnTo>
                  <a:pt x="3044802" y="3330"/>
                </a:lnTo>
                <a:lnTo>
                  <a:pt x="3096268" y="3135"/>
                </a:lnTo>
                <a:lnTo>
                  <a:pt x="3148191" y="2910"/>
                </a:lnTo>
                <a:lnTo>
                  <a:pt x="3200604" y="2686"/>
                </a:lnTo>
                <a:lnTo>
                  <a:pt x="3253540" y="2490"/>
                </a:lnTo>
                <a:lnTo>
                  <a:pt x="3305639" y="2353"/>
                </a:lnTo>
                <a:lnTo>
                  <a:pt x="3357653" y="2223"/>
                </a:lnTo>
                <a:lnTo>
                  <a:pt x="3409579" y="2100"/>
                </a:lnTo>
                <a:lnTo>
                  <a:pt x="3461414" y="1983"/>
                </a:lnTo>
                <a:lnTo>
                  <a:pt x="3513153" y="1871"/>
                </a:lnTo>
                <a:lnTo>
                  <a:pt x="3564794" y="1764"/>
                </a:lnTo>
                <a:lnTo>
                  <a:pt x="3616333" y="1662"/>
                </a:lnTo>
                <a:lnTo>
                  <a:pt x="3667766" y="1563"/>
                </a:lnTo>
                <a:lnTo>
                  <a:pt x="3719091" y="1469"/>
                </a:lnTo>
                <a:lnTo>
                  <a:pt x="3770303" y="1377"/>
                </a:lnTo>
                <a:lnTo>
                  <a:pt x="3821399" y="1288"/>
                </a:lnTo>
                <a:lnTo>
                  <a:pt x="3872376" y="1201"/>
                </a:lnTo>
                <a:lnTo>
                  <a:pt x="3923230" y="1116"/>
                </a:lnTo>
                <a:lnTo>
                  <a:pt x="3973958" y="1032"/>
                </a:lnTo>
                <a:lnTo>
                  <a:pt x="4075021" y="865"/>
                </a:lnTo>
                <a:lnTo>
                  <a:pt x="4125349" y="782"/>
                </a:lnTo>
                <a:lnTo>
                  <a:pt x="4175537" y="698"/>
                </a:lnTo>
                <a:lnTo>
                  <a:pt x="4225582" y="612"/>
                </a:lnTo>
                <a:lnTo>
                  <a:pt x="4275479" y="525"/>
                </a:lnTo>
                <a:lnTo>
                  <a:pt x="4325226" y="435"/>
                </a:lnTo>
                <a:lnTo>
                  <a:pt x="4374819" y="343"/>
                </a:lnTo>
                <a:lnTo>
                  <a:pt x="4642472" y="0"/>
                </a:lnTo>
                <a:lnTo>
                  <a:pt x="4697923" y="74"/>
                </a:lnTo>
                <a:lnTo>
                  <a:pt x="4752258" y="263"/>
                </a:lnTo>
                <a:lnTo>
                  <a:pt x="4805418" y="519"/>
                </a:lnTo>
                <a:lnTo>
                  <a:pt x="4857346" y="791"/>
                </a:lnTo>
                <a:lnTo>
                  <a:pt x="4907985" y="1030"/>
                </a:lnTo>
                <a:lnTo>
                  <a:pt x="4952302" y="1220"/>
                </a:lnTo>
                <a:lnTo>
                  <a:pt x="4995303" y="1385"/>
                </a:lnTo>
                <a:lnTo>
                  <a:pt x="5037426" y="1501"/>
                </a:lnTo>
                <a:lnTo>
                  <a:pt x="5079111" y="1546"/>
                </a:lnTo>
                <a:lnTo>
                  <a:pt x="5096343" y="1544"/>
                </a:lnTo>
                <a:lnTo>
                  <a:pt x="5113587" y="1535"/>
                </a:lnTo>
                <a:lnTo>
                  <a:pt x="5130907" y="1509"/>
                </a:lnTo>
                <a:lnTo>
                  <a:pt x="5148364" y="1460"/>
                </a:lnTo>
                <a:lnTo>
                  <a:pt x="5384198" y="687"/>
                </a:lnTo>
                <a:lnTo>
                  <a:pt x="5422922" y="673"/>
                </a:lnTo>
                <a:lnTo>
                  <a:pt x="5500422" y="614"/>
                </a:lnTo>
                <a:lnTo>
                  <a:pt x="5539147" y="601"/>
                </a:lnTo>
                <a:lnTo>
                  <a:pt x="5558476" y="602"/>
                </a:lnTo>
                <a:lnTo>
                  <a:pt x="5597034" y="637"/>
                </a:lnTo>
                <a:lnTo>
                  <a:pt x="5671611" y="1012"/>
                </a:lnTo>
                <a:lnTo>
                  <a:pt x="5724879" y="1417"/>
                </a:lnTo>
                <a:lnTo>
                  <a:pt x="5776092" y="1822"/>
                </a:lnTo>
                <a:lnTo>
                  <a:pt x="5825249" y="2147"/>
                </a:lnTo>
                <a:lnTo>
                  <a:pt x="5848996" y="2399"/>
                </a:lnTo>
                <a:lnTo>
                  <a:pt x="5872442" y="2619"/>
                </a:lnTo>
                <a:lnTo>
                  <a:pt x="5895488" y="2775"/>
                </a:lnTo>
                <a:lnTo>
                  <a:pt x="5918032" y="2834"/>
                </a:lnTo>
                <a:lnTo>
                  <a:pt x="6006804" y="2834"/>
                </a:lnTo>
                <a:lnTo>
                  <a:pt x="6177395" y="3177"/>
                </a:lnTo>
                <a:lnTo>
                  <a:pt x="6239527" y="3348"/>
                </a:lnTo>
                <a:lnTo>
                  <a:pt x="6298142" y="3469"/>
                </a:lnTo>
                <a:lnTo>
                  <a:pt x="6353125" y="3573"/>
                </a:lnTo>
                <a:lnTo>
                  <a:pt x="6404360" y="3694"/>
                </a:lnTo>
                <a:lnTo>
                  <a:pt x="6451733" y="3864"/>
                </a:lnTo>
                <a:lnTo>
                  <a:pt x="6624597" y="4981"/>
                </a:lnTo>
                <a:lnTo>
                  <a:pt x="6673376" y="5393"/>
                </a:lnTo>
                <a:lnTo>
                  <a:pt x="6721533" y="5805"/>
                </a:lnTo>
                <a:lnTo>
                  <a:pt x="6768830" y="6218"/>
                </a:lnTo>
                <a:lnTo>
                  <a:pt x="6815030" y="6630"/>
                </a:lnTo>
                <a:lnTo>
                  <a:pt x="6859895" y="7042"/>
                </a:lnTo>
                <a:lnTo>
                  <a:pt x="6910011" y="7446"/>
                </a:lnTo>
                <a:lnTo>
                  <a:pt x="6960716" y="7697"/>
                </a:lnTo>
                <a:lnTo>
                  <a:pt x="7011747" y="7900"/>
                </a:lnTo>
                <a:lnTo>
                  <a:pt x="7062840" y="8158"/>
                </a:lnTo>
                <a:lnTo>
                  <a:pt x="7113809" y="8481"/>
                </a:lnTo>
                <a:lnTo>
                  <a:pt x="7164363" y="8932"/>
                </a:lnTo>
                <a:lnTo>
                  <a:pt x="7214091" y="9511"/>
                </a:lnTo>
                <a:lnTo>
                  <a:pt x="7262577" y="10220"/>
                </a:lnTo>
                <a:lnTo>
                  <a:pt x="7308770" y="11071"/>
                </a:lnTo>
                <a:lnTo>
                  <a:pt x="7351967" y="12067"/>
                </a:lnTo>
                <a:lnTo>
                  <a:pt x="7392282" y="13191"/>
                </a:lnTo>
                <a:lnTo>
                  <a:pt x="7497034" y="16801"/>
                </a:lnTo>
                <a:lnTo>
                  <a:pt x="7554879" y="19109"/>
                </a:lnTo>
                <a:lnTo>
                  <a:pt x="7603675" y="21289"/>
                </a:lnTo>
                <a:lnTo>
                  <a:pt x="7643735" y="23274"/>
                </a:lnTo>
                <a:lnTo>
                  <a:pt x="7698047" y="26710"/>
                </a:lnTo>
                <a:lnTo>
                  <a:pt x="7714056" y="29630"/>
                </a:lnTo>
                <a:lnTo>
                  <a:pt x="7706280" y="30797"/>
                </a:lnTo>
                <a:lnTo>
                  <a:pt x="7688237" y="31691"/>
                </a:lnTo>
                <a:lnTo>
                  <a:pt x="7660344" y="32263"/>
                </a:lnTo>
                <a:lnTo>
                  <a:pt x="7623012" y="32464"/>
                </a:lnTo>
                <a:lnTo>
                  <a:pt x="7615043" y="32477"/>
                </a:lnTo>
                <a:lnTo>
                  <a:pt x="7606785" y="32507"/>
                </a:lnTo>
                <a:lnTo>
                  <a:pt x="7598252" y="32537"/>
                </a:lnTo>
                <a:lnTo>
                  <a:pt x="7589455" y="32550"/>
                </a:lnTo>
                <a:close/>
              </a:path>
            </a:pathLst>
          </a:custGeom>
          <a:solidFill>
            <a:srgbClr val="007D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3050" y="634046"/>
            <a:ext cx="4540250" cy="180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0" b="1">
                <a:latin typeface="Tahoma"/>
                <a:cs typeface="Tahoma"/>
              </a:rPr>
              <a:t>Catatan</a:t>
            </a:r>
            <a:r>
              <a:rPr dirty="0" sz="1300" spc="-95" b="1">
                <a:latin typeface="Tahoma"/>
                <a:cs typeface="Tahoma"/>
              </a:rPr>
              <a:t> </a:t>
            </a:r>
            <a:r>
              <a:rPr dirty="0" sz="1300" spc="-50" b="1">
                <a:latin typeface="Tahoma"/>
                <a:cs typeface="Tahoma"/>
              </a:rPr>
              <a:t>Penguji</a:t>
            </a:r>
            <a:endParaRPr sz="1300">
              <a:latin typeface="Tahoma"/>
              <a:cs typeface="Tahoma"/>
            </a:endParaRPr>
          </a:p>
          <a:p>
            <a:pPr marL="12700" marR="154940">
              <a:lnSpc>
                <a:spcPct val="100000"/>
              </a:lnSpc>
            </a:pPr>
            <a:r>
              <a:rPr dirty="0" sz="1300" spc="-45">
                <a:latin typeface="Verdana"/>
                <a:cs typeface="Verdana"/>
              </a:rPr>
              <a:t>Pada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bagian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5">
                <a:latin typeface="Verdana"/>
                <a:cs typeface="Verdana"/>
              </a:rPr>
              <a:t>design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subbab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125">
                <a:latin typeface="Verdana"/>
                <a:cs typeface="Verdana"/>
              </a:rPr>
              <a:t>3.6.2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perlu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dijelaskan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lebih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70">
                <a:latin typeface="Verdana"/>
                <a:cs typeface="Verdana"/>
              </a:rPr>
              <a:t>rinci </a:t>
            </a:r>
            <a:r>
              <a:rPr dirty="0" sz="1300" spc="-44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terhadap </a:t>
            </a:r>
            <a:r>
              <a:rPr dirty="0" sz="1300" spc="-80">
                <a:latin typeface="Verdana"/>
                <a:cs typeface="Verdana"/>
              </a:rPr>
              <a:t>arsitektur </a:t>
            </a:r>
            <a:r>
              <a:rPr dirty="0" sz="1300" spc="-55">
                <a:latin typeface="Verdana"/>
                <a:cs typeface="Verdana"/>
              </a:rPr>
              <a:t>yang </a:t>
            </a:r>
            <a:r>
              <a:rPr dirty="0" sz="1300" spc="-70">
                <a:latin typeface="Verdana"/>
                <a:cs typeface="Verdana"/>
              </a:rPr>
              <a:t>dibangun </a:t>
            </a:r>
            <a:r>
              <a:rPr dirty="0" sz="1300" spc="-65">
                <a:latin typeface="Verdana"/>
                <a:cs typeface="Verdana"/>
              </a:rPr>
              <a:t>seperti penambahan </a:t>
            </a:r>
            <a:r>
              <a:rPr dirty="0" sz="1300" spc="-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penggunaan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in</a:t>
            </a:r>
            <a:r>
              <a:rPr dirty="0" sz="1300" spc="-75">
                <a:latin typeface="Verdana"/>
                <a:cs typeface="Verdana"/>
              </a:rPr>
              <a:t>t</a:t>
            </a:r>
            <a:r>
              <a:rPr dirty="0" sz="1300" spc="-75">
                <a:latin typeface="Verdana"/>
                <a:cs typeface="Verdana"/>
              </a:rPr>
              <a:t>ern</a:t>
            </a:r>
            <a:r>
              <a:rPr dirty="0" sz="1300" spc="-95">
                <a:latin typeface="Verdana"/>
                <a:cs typeface="Verdana"/>
              </a:rPr>
              <a:t>e</a:t>
            </a:r>
            <a:r>
              <a:rPr dirty="0" sz="1300" spc="-35">
                <a:latin typeface="Verdana"/>
                <a:cs typeface="Verdana"/>
              </a:rPr>
              <a:t>t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0">
                <a:latin typeface="Verdana"/>
                <a:cs typeface="Verdana"/>
              </a:rPr>
              <a:t>dan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penje</a:t>
            </a:r>
            <a:r>
              <a:rPr dirty="0" sz="1300" spc="-55">
                <a:latin typeface="Verdana"/>
                <a:cs typeface="Verdana"/>
              </a:rPr>
              <a:t>l</a:t>
            </a:r>
            <a:r>
              <a:rPr dirty="0" sz="1300" spc="-60">
                <a:latin typeface="Verdana"/>
                <a:cs typeface="Verdana"/>
              </a:rPr>
              <a:t>asan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25">
                <a:latin typeface="Verdana"/>
                <a:cs typeface="Verdana"/>
              </a:rPr>
              <a:t>l</a:t>
            </a:r>
            <a:r>
              <a:rPr dirty="0" sz="1300" spc="-80">
                <a:latin typeface="Verdana"/>
                <a:cs typeface="Verdana"/>
              </a:rPr>
              <a:t>ur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0">
                <a:latin typeface="Verdana"/>
                <a:cs typeface="Verdana"/>
              </a:rPr>
              <a:t>da</a:t>
            </a:r>
            <a:r>
              <a:rPr dirty="0" sz="1300" spc="-50">
                <a:latin typeface="Verdana"/>
                <a:cs typeface="Verdana"/>
              </a:rPr>
              <a:t>t</a:t>
            </a:r>
            <a:r>
              <a:rPr dirty="0" sz="1300" spc="-35">
                <a:latin typeface="Verdana"/>
                <a:cs typeface="Verdana"/>
              </a:rPr>
              <a:t>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yang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35">
                <a:latin typeface="Verdana"/>
                <a:cs typeface="Verdana"/>
              </a:rPr>
              <a:t>ada  </a:t>
            </a:r>
            <a:r>
              <a:rPr dirty="0" sz="1300" spc="-50">
                <a:latin typeface="Verdana"/>
                <a:cs typeface="Verdana"/>
              </a:rPr>
              <a:t>pada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55">
                <a:latin typeface="Verdana"/>
                <a:cs typeface="Verdana"/>
              </a:rPr>
              <a:t>p</a:t>
            </a:r>
            <a:r>
              <a:rPr dirty="0" sz="1300" spc="-35">
                <a:latin typeface="Verdana"/>
                <a:cs typeface="Verdana"/>
              </a:rPr>
              <a:t>l</a:t>
            </a:r>
            <a:r>
              <a:rPr dirty="0" sz="1300" spc="-35">
                <a:latin typeface="Verdana"/>
                <a:cs typeface="Verdana"/>
              </a:rPr>
              <a:t>at</a:t>
            </a:r>
            <a:r>
              <a:rPr dirty="0" sz="1300" spc="-75">
                <a:latin typeface="Verdana"/>
                <a:cs typeface="Verdana"/>
              </a:rPr>
              <a:t>f</a:t>
            </a:r>
            <a:r>
              <a:rPr dirty="0" sz="1300" spc="-70">
                <a:latin typeface="Verdana"/>
                <a:cs typeface="Verdana"/>
              </a:rPr>
              <a:t>orm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githu</a:t>
            </a:r>
            <a:r>
              <a:rPr dirty="0" sz="1300" spc="-120">
                <a:latin typeface="Verdana"/>
                <a:cs typeface="Verdana"/>
              </a:rPr>
              <a:t>b</a:t>
            </a:r>
            <a:r>
              <a:rPr dirty="0" sz="1300" spc="-245"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00" spc="-25" b="1">
                <a:latin typeface="Tahoma"/>
                <a:cs typeface="Tahoma"/>
              </a:rPr>
              <a:t>Perbaikan</a:t>
            </a: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5">
                <a:latin typeface="Verdana"/>
                <a:cs typeface="Verdana"/>
              </a:rPr>
              <a:t>Perbaikan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5">
                <a:latin typeface="Verdana"/>
                <a:cs typeface="Verdana"/>
              </a:rPr>
              <a:t>dilakukan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dengan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menambahkan</a:t>
            </a:r>
            <a:r>
              <a:rPr dirty="0" sz="1300" spc="-160">
                <a:latin typeface="Verdana"/>
                <a:cs typeface="Verdana"/>
              </a:rPr>
              <a:t> </a:t>
            </a:r>
            <a:r>
              <a:rPr dirty="0" sz="1300" spc="-65">
                <a:latin typeface="Verdana"/>
                <a:cs typeface="Verdana"/>
              </a:rPr>
              <a:t>rincian</a:t>
            </a:r>
            <a:r>
              <a:rPr dirty="0" sz="1300" spc="-165">
                <a:latin typeface="Verdana"/>
                <a:cs typeface="Verdana"/>
              </a:rPr>
              <a:t> </a:t>
            </a:r>
            <a:r>
              <a:rPr dirty="0" sz="1300" spc="-80">
                <a:latin typeface="Verdana"/>
                <a:cs typeface="Verdana"/>
              </a:rPr>
              <a:t>arsitektur </a:t>
            </a:r>
            <a:r>
              <a:rPr dirty="0" sz="1300" spc="-440">
                <a:latin typeface="Verdana"/>
                <a:cs typeface="Verdana"/>
              </a:rPr>
              <a:t> </a:t>
            </a:r>
            <a:r>
              <a:rPr dirty="0" sz="1300" spc="-90">
                <a:latin typeface="Verdana"/>
                <a:cs typeface="Verdana"/>
              </a:rPr>
              <a:t>aplikasi.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0925" y="842974"/>
            <a:ext cx="3868275" cy="2589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1" y="238931"/>
            <a:ext cx="2007722" cy="4718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700" y="558925"/>
            <a:ext cx="27089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0"/>
              <a:t>Latar</a:t>
            </a:r>
            <a:r>
              <a:rPr dirty="0" sz="2800" spc="-5"/>
              <a:t> </a:t>
            </a:r>
            <a:r>
              <a:rPr dirty="0" sz="2800" spc="130"/>
              <a:t>Belakang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74993" y="1377987"/>
            <a:ext cx="6104890" cy="164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5080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Melihat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kondisi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tersebut,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bagaimana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pentingnya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nilai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eksistensi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budaya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tersebut,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maka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perlu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sebuah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sistem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mengenali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huruf-huruf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Hanacaraka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Aksara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(Lorentius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2019).</a:t>
            </a:r>
            <a:endParaRPr sz="1400">
              <a:latin typeface="Verdana"/>
              <a:cs typeface="Verdana"/>
            </a:endParaRPr>
          </a:p>
          <a:p>
            <a:pPr algn="just" marL="302260" marR="1651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Pengenalan tulisan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tangan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ini berguna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untuk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menunjang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kelestarian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Aksara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sebagai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alat</a:t>
            </a:r>
            <a:r>
              <a:rPr dirty="0" sz="1400" spc="-3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atau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perangkat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lunak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memiliki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kemampuan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untuk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mengenali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tulisan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tangan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karakter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Aksara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Jawa 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c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o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omatis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(D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>
                <a:solidFill>
                  <a:srgbClr val="3E3742"/>
                </a:solidFill>
                <a:latin typeface="Verdana"/>
                <a:cs typeface="Verdana"/>
              </a:rPr>
              <a:t>w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1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2018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)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250" y="2671780"/>
            <a:ext cx="227774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000" spc="254" b="1">
                <a:solidFill>
                  <a:srgbClr val="3E3742"/>
                </a:solidFill>
                <a:latin typeface="Cambria"/>
                <a:cs typeface="Cambria"/>
              </a:rPr>
              <a:t>Demo </a:t>
            </a:r>
            <a:r>
              <a:rPr dirty="0" sz="4000" spc="260" b="1">
                <a:solidFill>
                  <a:srgbClr val="3E3742"/>
                </a:solidFill>
                <a:latin typeface="Cambria"/>
                <a:cs typeface="Cambria"/>
              </a:rPr>
              <a:t> </a:t>
            </a:r>
            <a:r>
              <a:rPr dirty="0" sz="4000" spc="215" b="1">
                <a:solidFill>
                  <a:srgbClr val="3E3742"/>
                </a:solidFill>
                <a:latin typeface="Cambria"/>
                <a:cs typeface="Cambria"/>
              </a:rPr>
              <a:t>Program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6250" y="928164"/>
            <a:ext cx="204978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860" b="1">
                <a:solidFill>
                  <a:srgbClr val="EC8686"/>
                </a:solidFill>
                <a:latin typeface="Cambria"/>
                <a:cs typeface="Cambria"/>
              </a:rPr>
              <a:t>06</a:t>
            </a:r>
            <a:endParaRPr sz="1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3366" y="797498"/>
            <a:ext cx="4975320" cy="38765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5271" y="3421829"/>
            <a:ext cx="33343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CREDITS:</a:t>
            </a:r>
            <a:endParaRPr sz="1200">
              <a:latin typeface="Verdana"/>
              <a:cs typeface="Verdana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200" spc="-80">
                <a:solidFill>
                  <a:srgbClr val="3E3742"/>
                </a:solidFill>
                <a:latin typeface="Verdana"/>
                <a:cs typeface="Verdana"/>
              </a:rPr>
              <a:t>This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70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200" spc="-9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200" spc="-75">
                <a:solidFill>
                  <a:srgbClr val="3E3742"/>
                </a:solidFill>
                <a:latin typeface="Verdana"/>
                <a:cs typeface="Verdana"/>
              </a:rPr>
              <a:t>esen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200" spc="-50">
                <a:solidFill>
                  <a:srgbClr val="3E3742"/>
                </a:solidFill>
                <a:latin typeface="Verdana"/>
                <a:cs typeface="Verdana"/>
              </a:rPr>
              <a:t>ation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5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emp</a:t>
            </a:r>
            <a:r>
              <a:rPr dirty="0" sz="1200" spc="-3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200" spc="-4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200" spc="-4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200" spc="-7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>
                <a:solidFill>
                  <a:srgbClr val="3E3742"/>
                </a:solidFill>
                <a:latin typeface="Verdana"/>
                <a:cs typeface="Verdana"/>
              </a:rPr>
              <a:t>w</a:t>
            </a:r>
            <a:r>
              <a:rPr dirty="0" sz="1200" spc="-60">
                <a:solidFill>
                  <a:srgbClr val="3E3742"/>
                </a:solidFill>
                <a:latin typeface="Verdana"/>
                <a:cs typeface="Verdana"/>
              </a:rPr>
              <a:t>as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60">
                <a:solidFill>
                  <a:srgbClr val="3E3742"/>
                </a:solidFill>
                <a:latin typeface="Verdana"/>
                <a:cs typeface="Verdana"/>
              </a:rPr>
              <a:t>c</a:t>
            </a:r>
            <a:r>
              <a:rPr dirty="0" sz="1200" spc="-9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200" spc="-55">
                <a:solidFill>
                  <a:srgbClr val="3E3742"/>
                </a:solidFill>
                <a:latin typeface="Verdana"/>
                <a:cs typeface="Verdana"/>
              </a:rPr>
              <a:t>ea</a:t>
            </a:r>
            <a:r>
              <a:rPr dirty="0" sz="1200" spc="-5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ed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35">
                <a:solidFill>
                  <a:srgbClr val="3E3742"/>
                </a:solidFill>
                <a:latin typeface="Verdana"/>
                <a:cs typeface="Verdana"/>
              </a:rPr>
              <a:t>by  </a:t>
            </a:r>
            <a:r>
              <a:rPr dirty="0" sz="1200" spc="-70">
                <a:solidFill>
                  <a:srgbClr val="3E3742"/>
                </a:solidFill>
                <a:latin typeface="Verdana"/>
                <a:cs typeface="Verdana"/>
                <a:hlinkClick r:id="rId2"/>
              </a:rPr>
              <a:t>Slidesgo</a:t>
            </a:r>
            <a:r>
              <a:rPr dirty="0" sz="1200" spc="-225">
                <a:solidFill>
                  <a:srgbClr val="3E3742"/>
                </a:solidFill>
                <a:latin typeface="Verdana"/>
                <a:cs typeface="Verdana"/>
              </a:rPr>
              <a:t>,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55">
                <a:solidFill>
                  <a:srgbClr val="3E3742"/>
                </a:solidFill>
                <a:latin typeface="Verdana"/>
                <a:cs typeface="Verdana"/>
              </a:rPr>
              <a:t>inc</a:t>
            </a:r>
            <a:r>
              <a:rPr dirty="0" sz="1200" spc="-4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200" spc="-70">
                <a:solidFill>
                  <a:srgbClr val="3E3742"/>
                </a:solidFill>
                <a:latin typeface="Verdana"/>
                <a:cs typeface="Verdana"/>
              </a:rPr>
              <a:t>uding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40">
                <a:solidFill>
                  <a:srgbClr val="3E3742"/>
                </a:solidFill>
                <a:latin typeface="Verdana"/>
                <a:cs typeface="Verdana"/>
              </a:rPr>
              <a:t>i</a:t>
            </a:r>
            <a:r>
              <a:rPr dirty="0" sz="1200" spc="-95">
                <a:solidFill>
                  <a:srgbClr val="3E3742"/>
                </a:solidFill>
                <a:latin typeface="Verdana"/>
                <a:cs typeface="Verdana"/>
              </a:rPr>
              <a:t>c</a:t>
            </a:r>
            <a:r>
              <a:rPr dirty="0" sz="1200" spc="-70">
                <a:solidFill>
                  <a:srgbClr val="3E3742"/>
                </a:solidFill>
                <a:latin typeface="Verdana"/>
                <a:cs typeface="Verdana"/>
              </a:rPr>
              <a:t>ons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45">
                <a:solidFill>
                  <a:srgbClr val="3E3742"/>
                </a:solidFill>
                <a:latin typeface="Verdana"/>
                <a:cs typeface="Verdana"/>
              </a:rPr>
              <a:t>by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85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F</a:t>
            </a:r>
            <a:r>
              <a:rPr dirty="0" sz="1200" spc="-50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l</a:t>
            </a:r>
            <a:r>
              <a:rPr dirty="0" sz="1200" spc="-40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ati</a:t>
            </a:r>
            <a:r>
              <a:rPr dirty="0" sz="1200" spc="-75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c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on</a:t>
            </a:r>
            <a:r>
              <a:rPr dirty="0" sz="1200" spc="-225">
                <a:solidFill>
                  <a:srgbClr val="3E3742"/>
                </a:solidFill>
                <a:latin typeface="Verdana"/>
                <a:cs typeface="Verdana"/>
              </a:rPr>
              <a:t>,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60">
                <a:solidFill>
                  <a:srgbClr val="3E3742"/>
                </a:solidFill>
                <a:latin typeface="Verdana"/>
                <a:cs typeface="Verdana"/>
              </a:rPr>
              <a:t>in</a:t>
            </a:r>
            <a:r>
              <a:rPr dirty="0" sz="1200" spc="-90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200" spc="-60">
                <a:solidFill>
                  <a:srgbClr val="3E3742"/>
                </a:solidFill>
                <a:latin typeface="Verdana"/>
                <a:cs typeface="Verdana"/>
              </a:rPr>
              <a:t>og</a:t>
            </a:r>
            <a:r>
              <a:rPr dirty="0" sz="1200" spc="-8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200" spc="-55">
                <a:solidFill>
                  <a:srgbClr val="3E3742"/>
                </a:solidFill>
                <a:latin typeface="Verdana"/>
                <a:cs typeface="Verdana"/>
              </a:rPr>
              <a:t>aphi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c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s  </a:t>
            </a:r>
            <a:r>
              <a:rPr dirty="0" sz="1200" spc="60">
                <a:solidFill>
                  <a:srgbClr val="3E3742"/>
                </a:solidFill>
                <a:latin typeface="Verdana"/>
                <a:cs typeface="Verdana"/>
              </a:rPr>
              <a:t>&amp;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65">
                <a:solidFill>
                  <a:srgbClr val="3E3742"/>
                </a:solidFill>
                <a:latin typeface="Verdana"/>
                <a:cs typeface="Verdana"/>
              </a:rPr>
              <a:t>images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45">
                <a:solidFill>
                  <a:srgbClr val="3E3742"/>
                </a:solidFill>
                <a:latin typeface="Verdana"/>
                <a:cs typeface="Verdana"/>
              </a:rPr>
              <a:t>by</a:t>
            </a:r>
            <a:r>
              <a:rPr dirty="0" sz="1200" spc="-1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200" spc="-120">
                <a:solidFill>
                  <a:srgbClr val="3E3742"/>
                </a:solidFill>
                <a:latin typeface="Verdana"/>
                <a:cs typeface="Verdana"/>
                <a:hlinkClick r:id="rId4"/>
              </a:rPr>
              <a:t>F</a:t>
            </a:r>
            <a:r>
              <a:rPr dirty="0" sz="1200" spc="-105">
                <a:solidFill>
                  <a:srgbClr val="3E3742"/>
                </a:solidFill>
                <a:latin typeface="Verdana"/>
                <a:cs typeface="Verdana"/>
                <a:hlinkClick r:id="rId4"/>
              </a:rPr>
              <a:t>r</a:t>
            </a:r>
            <a:r>
              <a:rPr dirty="0" sz="1200" spc="-85">
                <a:solidFill>
                  <a:srgbClr val="3E3742"/>
                </a:solidFill>
                <a:latin typeface="Verdana"/>
                <a:cs typeface="Verdana"/>
                <a:hlinkClick r:id="rId4"/>
              </a:rPr>
              <a:t>eepik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dirty="0" spc="425"/>
              <a:t>Matur </a:t>
            </a:r>
            <a:r>
              <a:rPr dirty="0" spc="-1575"/>
              <a:t> </a:t>
            </a:r>
            <a:r>
              <a:rPr dirty="0" spc="470"/>
              <a:t>Nuwun</a:t>
            </a: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9745" y="1291754"/>
            <a:ext cx="2119017" cy="24841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4762" y="2286244"/>
            <a:ext cx="1977155" cy="28620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1" y="238931"/>
            <a:ext cx="2007722" cy="4718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700" y="558925"/>
            <a:ext cx="27089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0"/>
              <a:t>Latar</a:t>
            </a:r>
            <a:r>
              <a:rPr dirty="0" sz="2800" spc="-5"/>
              <a:t> </a:t>
            </a:r>
            <a:r>
              <a:rPr dirty="0" sz="2800" spc="130"/>
              <a:t>Belakang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74993" y="1377987"/>
            <a:ext cx="6120765" cy="326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8255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CNN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memiliki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klasifikasi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sangat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baik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bidang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ini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tingkat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mencapai 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94.57%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(Wibowo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 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2018),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CNN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juga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mahir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menangani inputan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bersifat noisy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(Rajesh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2016),</a:t>
            </a:r>
            <a:r>
              <a:rPr dirty="0" sz="1400" spc="254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namun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400" spc="3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tinggi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CNN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membutuhkan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jumlah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training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banyak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(Wibowo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2018)</a:t>
            </a:r>
            <a:endParaRPr sz="1400">
              <a:latin typeface="Verdana"/>
              <a:cs typeface="Verdana"/>
            </a:endParaRPr>
          </a:p>
          <a:p>
            <a:pPr algn="just" marL="302260" marR="1905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KNN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adalah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sederhana,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efektif,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mudah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diterapkan,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tidak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parametrik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memberikan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tingkat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kesalahan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rendah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p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oses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pe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atihan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60">
                <a:solidFill>
                  <a:srgbClr val="3E3742"/>
                </a:solidFill>
                <a:latin typeface="Verdana"/>
                <a:cs typeface="Verdana"/>
              </a:rPr>
              <a:t>(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Thami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se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v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ana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70">
                <a:solidFill>
                  <a:srgbClr val="3E3742"/>
                </a:solidFill>
                <a:latin typeface="Verdana"/>
                <a:cs typeface="Verdana"/>
              </a:rPr>
              <a:t>&amp;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Sathiasee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130">
                <a:solidFill>
                  <a:srgbClr val="3E3742"/>
                </a:solidFill>
                <a:latin typeface="Verdana"/>
                <a:cs typeface="Verdana"/>
              </a:rPr>
              <a:t>an,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2015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)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,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21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14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angannya 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KNN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relatif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memiliki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hasil performa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kurang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baik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daripada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lainnya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(Naufal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2021)</a:t>
            </a:r>
            <a:endParaRPr sz="1400">
              <a:latin typeface="Verdana"/>
              <a:cs typeface="Verdana"/>
            </a:endParaRPr>
          </a:p>
          <a:p>
            <a:pPr algn="just" marL="302260" marR="5080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SVM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merupakan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paling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efektif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klasifikasi,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memiliki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cukup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tinggi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(Thamilselvana </a:t>
            </a:r>
            <a:r>
              <a:rPr dirty="0" sz="1400" spc="70">
                <a:solidFill>
                  <a:srgbClr val="3E3742"/>
                </a:solidFill>
                <a:latin typeface="Verdana"/>
                <a:cs typeface="Verdana"/>
              </a:rPr>
              <a:t>&amp;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Sathiaseelan,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2015),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tidak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memilki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masalah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overfitting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(Rajesh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2016),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tidak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membutuhkan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jumlah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dataset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sangat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besar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(Rismiyati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2018).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51" y="238931"/>
            <a:ext cx="2007722" cy="4718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700" y="558925"/>
            <a:ext cx="27089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0"/>
              <a:t>Latar</a:t>
            </a:r>
            <a:r>
              <a:rPr dirty="0" sz="2800" spc="-5"/>
              <a:t> </a:t>
            </a:r>
            <a:r>
              <a:rPr dirty="0" sz="2800" spc="130"/>
              <a:t>Belakang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74993" y="1377987"/>
            <a:ext cx="6126480" cy="249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2260" marR="5080" indent="-290195">
              <a:lnSpc>
                <a:spcPct val="100000"/>
              </a:lnSpc>
              <a:spcBef>
                <a:spcPts val="1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SVM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digunakan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secara fleksibel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tanpa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membutuhkan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dataset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 yang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besar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memiliki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performa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cukup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baik,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namun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penelitian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sebelumnya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tersebut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belum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dapat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menyaingi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asi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m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ode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CNN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dia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as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3E3742"/>
                </a:solidFill>
                <a:latin typeface="Verdana"/>
                <a:cs typeface="Verdana"/>
              </a:rPr>
              <a:t>90%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(Rismiyati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4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10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260">
                <a:solidFill>
                  <a:srgbClr val="3E3742"/>
                </a:solidFill>
                <a:latin typeface="Verdana"/>
                <a:cs typeface="Verdana"/>
              </a:rPr>
              <a:t>., 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2018)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(Sari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2018).</a:t>
            </a:r>
            <a:endParaRPr sz="1400">
              <a:latin typeface="Verdana"/>
              <a:cs typeface="Verdana"/>
            </a:endParaRPr>
          </a:p>
          <a:p>
            <a:pPr algn="just" marL="302260" marR="19685" indent="-290195">
              <a:lnSpc>
                <a:spcPct val="100000"/>
              </a:lnSpc>
              <a:spcBef>
                <a:spcPts val="1000"/>
              </a:spcBef>
              <a:buClr>
                <a:srgbClr val="482400"/>
              </a:buClr>
              <a:buSzPct val="57142"/>
              <a:buFont typeface="Tahoma"/>
              <a:buChar char="●"/>
              <a:tabLst>
                <a:tab pos="302895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Pada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penilitian pengenalan tulisan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tangan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karakter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lainnya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(Thailand,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Bangla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Latin)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telah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mengusulkan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metode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yaitu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Scale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Invariant</a:t>
            </a:r>
            <a:r>
              <a:rPr dirty="0" sz="1400" spc="3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Feature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Transform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Descriptor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(SIFT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Descriptor)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berpengaruh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dalam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peningkatan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klasifikasi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secara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signifikan 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menjadi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diatas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3E3742"/>
                </a:solidFill>
                <a:latin typeface="Verdana"/>
                <a:cs typeface="Verdana"/>
              </a:rPr>
              <a:t>95%</a:t>
            </a:r>
            <a:r>
              <a:rPr dirty="0" sz="1400" spc="-19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dan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mengungguli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performa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fitur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ekstraksi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Histograms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3E3742"/>
                </a:solidFill>
                <a:latin typeface="Verdana"/>
                <a:cs typeface="Verdana"/>
              </a:rPr>
              <a:t>of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Oriented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Gradients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3E3742"/>
                </a:solidFill>
                <a:latin typeface="Verdana"/>
                <a:cs typeface="Verdana"/>
              </a:rPr>
              <a:t>(HOG)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(Surinta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et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3E3742"/>
                </a:solidFill>
                <a:latin typeface="Verdana"/>
                <a:cs typeface="Verdana"/>
              </a:rPr>
              <a:t>al.,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2015).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8660" y="3985221"/>
            <a:ext cx="4776470" cy="1165225"/>
            <a:chOff x="2348660" y="3985221"/>
            <a:chExt cx="4776470" cy="1165225"/>
          </a:xfrm>
        </p:grpSpPr>
        <p:sp>
          <p:nvSpPr>
            <p:cNvPr id="3" name="object 3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1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012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1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881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2566" y="3985221"/>
              <a:ext cx="4562056" cy="11649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20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058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26694" y="729195"/>
                  </a:moveTo>
                  <a:lnTo>
                    <a:pt x="0" y="729195"/>
                  </a:lnTo>
                  <a:lnTo>
                    <a:pt x="372122" y="42091"/>
                  </a:lnTo>
                  <a:lnTo>
                    <a:pt x="384930" y="24585"/>
                  </a:lnTo>
                  <a:lnTo>
                    <a:pt x="401507" y="11330"/>
                  </a:lnTo>
                  <a:lnTo>
                    <a:pt x="420900" y="2933"/>
                  </a:lnTo>
                  <a:lnTo>
                    <a:pt x="442162" y="0"/>
                  </a:lnTo>
                  <a:lnTo>
                    <a:pt x="475754" y="0"/>
                  </a:lnTo>
                  <a:lnTo>
                    <a:pt x="480616" y="5235"/>
                  </a:lnTo>
                  <a:lnTo>
                    <a:pt x="480616" y="18190"/>
                  </a:lnTo>
                  <a:lnTo>
                    <a:pt x="475754" y="23459"/>
                  </a:lnTo>
                  <a:lnTo>
                    <a:pt x="442944" y="23459"/>
                  </a:lnTo>
                  <a:lnTo>
                    <a:pt x="427649" y="25518"/>
                  </a:lnTo>
                  <a:lnTo>
                    <a:pt x="413759" y="31411"/>
                  </a:lnTo>
                  <a:lnTo>
                    <a:pt x="401916" y="40715"/>
                  </a:lnTo>
                  <a:lnTo>
                    <a:pt x="392760" y="53005"/>
                  </a:lnTo>
                  <a:lnTo>
                    <a:pt x="26694" y="729195"/>
                  </a:lnTo>
                  <a:close/>
                </a:path>
                <a:path w="3580765" h="729614">
                  <a:moveTo>
                    <a:pt x="3580503" y="729195"/>
                  </a:moveTo>
                  <a:lnTo>
                    <a:pt x="3553734" y="729195"/>
                  </a:lnTo>
                  <a:lnTo>
                    <a:pt x="3169778" y="40459"/>
                  </a:lnTo>
                  <a:lnTo>
                    <a:pt x="3164365" y="33307"/>
                  </a:lnTo>
                  <a:lnTo>
                    <a:pt x="3157479" y="27816"/>
                  </a:lnTo>
                  <a:lnTo>
                    <a:pt x="3149458" y="24294"/>
                  </a:lnTo>
                  <a:lnTo>
                    <a:pt x="3140640" y="23051"/>
                  </a:lnTo>
                  <a:lnTo>
                    <a:pt x="3055198" y="23051"/>
                  </a:lnTo>
                  <a:lnTo>
                    <a:pt x="3050336" y="18190"/>
                  </a:lnTo>
                  <a:lnTo>
                    <a:pt x="3050336" y="4861"/>
                  </a:lnTo>
                  <a:lnTo>
                    <a:pt x="3055198" y="0"/>
                  </a:lnTo>
                  <a:lnTo>
                    <a:pt x="3140640" y="0"/>
                  </a:lnTo>
                  <a:lnTo>
                    <a:pt x="3155521" y="1983"/>
                  </a:lnTo>
                  <a:lnTo>
                    <a:pt x="3169264" y="7683"/>
                  </a:lnTo>
                  <a:lnTo>
                    <a:pt x="3181037" y="16724"/>
                  </a:lnTo>
                  <a:lnTo>
                    <a:pt x="3190008" y="28729"/>
                  </a:lnTo>
                  <a:lnTo>
                    <a:pt x="3580503" y="72919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48810" y="4414303"/>
              <a:ext cx="3580765" cy="729615"/>
            </a:xfrm>
            <a:custGeom>
              <a:avLst/>
              <a:gdLst/>
              <a:ahLst/>
              <a:cxnLst/>
              <a:rect l="l" t="t" r="r" b="b"/>
              <a:pathLst>
                <a:path w="3580765" h="729614">
                  <a:moveTo>
                    <a:pt x="442162" y="0"/>
                  </a:moveTo>
                  <a:lnTo>
                    <a:pt x="420900" y="2933"/>
                  </a:lnTo>
                  <a:lnTo>
                    <a:pt x="401507" y="11330"/>
                  </a:lnTo>
                  <a:lnTo>
                    <a:pt x="384930" y="24585"/>
                  </a:lnTo>
                  <a:lnTo>
                    <a:pt x="372122" y="42091"/>
                  </a:lnTo>
                  <a:lnTo>
                    <a:pt x="0" y="729195"/>
                  </a:lnTo>
                </a:path>
                <a:path w="3580765" h="729614">
                  <a:moveTo>
                    <a:pt x="3580503" y="729195"/>
                  </a:moveTo>
                  <a:lnTo>
                    <a:pt x="3190008" y="28729"/>
                  </a:lnTo>
                  <a:lnTo>
                    <a:pt x="3155521" y="1983"/>
                  </a:lnTo>
                  <a:lnTo>
                    <a:pt x="3140640" y="0"/>
                  </a:lnTo>
                  <a:lnTo>
                    <a:pt x="3061692" y="0"/>
                  </a:lnTo>
                  <a:lnTo>
                    <a:pt x="3055198" y="0"/>
                  </a:lnTo>
                  <a:lnTo>
                    <a:pt x="3050336" y="4861"/>
                  </a:lnTo>
                  <a:lnTo>
                    <a:pt x="3050336" y="11729"/>
                  </a:lnTo>
                  <a:lnTo>
                    <a:pt x="3050336" y="18190"/>
                  </a:lnTo>
                  <a:lnTo>
                    <a:pt x="3055198" y="23051"/>
                  </a:lnTo>
                  <a:lnTo>
                    <a:pt x="3061692" y="23051"/>
                  </a:lnTo>
                  <a:lnTo>
                    <a:pt x="3140640" y="23051"/>
                  </a:lnTo>
                  <a:lnTo>
                    <a:pt x="3149458" y="24294"/>
                  </a:lnTo>
                  <a:lnTo>
                    <a:pt x="3157479" y="27816"/>
                  </a:lnTo>
                  <a:lnTo>
                    <a:pt x="3164365" y="33307"/>
                  </a:lnTo>
                  <a:lnTo>
                    <a:pt x="3169778" y="40459"/>
                  </a:lnTo>
                  <a:lnTo>
                    <a:pt x="3553734" y="729195"/>
                  </a:lnTo>
                </a:path>
                <a:path w="3580765" h="729614">
                  <a:moveTo>
                    <a:pt x="26694" y="729195"/>
                  </a:moveTo>
                  <a:lnTo>
                    <a:pt x="392760" y="53005"/>
                  </a:lnTo>
                  <a:lnTo>
                    <a:pt x="427649" y="25518"/>
                  </a:lnTo>
                  <a:lnTo>
                    <a:pt x="442944" y="23459"/>
                  </a:lnTo>
                  <a:lnTo>
                    <a:pt x="469260" y="23459"/>
                  </a:lnTo>
                  <a:lnTo>
                    <a:pt x="475754" y="23459"/>
                  </a:lnTo>
                  <a:lnTo>
                    <a:pt x="480616" y="18190"/>
                  </a:lnTo>
                  <a:lnTo>
                    <a:pt x="480616" y="11729"/>
                  </a:lnTo>
                  <a:lnTo>
                    <a:pt x="480616" y="5235"/>
                  </a:lnTo>
                  <a:lnTo>
                    <a:pt x="475754" y="0"/>
                  </a:lnTo>
                  <a:lnTo>
                    <a:pt x="469260" y="0"/>
                  </a:lnTo>
                  <a:lnTo>
                    <a:pt x="44216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35724" y="4228561"/>
              <a:ext cx="3433445" cy="915035"/>
            </a:xfrm>
            <a:custGeom>
              <a:avLst/>
              <a:gdLst/>
              <a:ahLst/>
              <a:cxnLst/>
              <a:rect l="l" t="t" r="r" b="b"/>
              <a:pathLst>
                <a:path w="3433445" h="915035">
                  <a:moveTo>
                    <a:pt x="25834" y="914937"/>
                  </a:moveTo>
                  <a:lnTo>
                    <a:pt x="0" y="914937"/>
                  </a:lnTo>
                  <a:lnTo>
                    <a:pt x="345524" y="216511"/>
                  </a:lnTo>
                  <a:lnTo>
                    <a:pt x="346340" y="215287"/>
                  </a:lnTo>
                  <a:lnTo>
                    <a:pt x="347122" y="214064"/>
                  </a:lnTo>
                  <a:lnTo>
                    <a:pt x="348346" y="213247"/>
                  </a:lnTo>
                  <a:lnTo>
                    <a:pt x="575840" y="3161"/>
                  </a:lnTo>
                  <a:lnTo>
                    <a:pt x="577982" y="1019"/>
                  </a:lnTo>
                  <a:lnTo>
                    <a:pt x="580838" y="0"/>
                  </a:lnTo>
                  <a:lnTo>
                    <a:pt x="586822" y="0"/>
                  </a:lnTo>
                  <a:lnTo>
                    <a:pt x="589916" y="1223"/>
                  </a:lnTo>
                  <a:lnTo>
                    <a:pt x="592058" y="3569"/>
                  </a:lnTo>
                  <a:lnTo>
                    <a:pt x="596512" y="8023"/>
                  </a:lnTo>
                  <a:lnTo>
                    <a:pt x="596104" y="15707"/>
                  </a:lnTo>
                  <a:lnTo>
                    <a:pt x="591650" y="19753"/>
                  </a:lnTo>
                  <a:lnTo>
                    <a:pt x="366162" y="228241"/>
                  </a:lnTo>
                  <a:lnTo>
                    <a:pt x="25834" y="914937"/>
                  </a:lnTo>
                  <a:close/>
                </a:path>
                <a:path w="3433445" h="915035">
                  <a:moveTo>
                    <a:pt x="3432974" y="914937"/>
                  </a:moveTo>
                  <a:lnTo>
                    <a:pt x="3406439" y="914937"/>
                  </a:lnTo>
                  <a:lnTo>
                    <a:pt x="3044818" y="233103"/>
                  </a:lnTo>
                  <a:lnTo>
                    <a:pt x="2974370" y="233103"/>
                  </a:lnTo>
                  <a:lnTo>
                    <a:pt x="2969508" y="228241"/>
                  </a:lnTo>
                  <a:lnTo>
                    <a:pt x="2969508" y="214880"/>
                  </a:lnTo>
                  <a:lnTo>
                    <a:pt x="2974370" y="210017"/>
                  </a:lnTo>
                  <a:lnTo>
                    <a:pt x="3056140" y="210017"/>
                  </a:lnTo>
                  <a:lnTo>
                    <a:pt x="3060186" y="212432"/>
                  </a:lnTo>
                  <a:lnTo>
                    <a:pt x="3062226" y="216103"/>
                  </a:lnTo>
                  <a:lnTo>
                    <a:pt x="3432974" y="91493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0166" y="3985221"/>
              <a:ext cx="4562056" cy="116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48072" y="1357"/>
                  </a:moveTo>
                  <a:lnTo>
                    <a:pt x="0" y="1357"/>
                  </a:lnTo>
                  <a:lnTo>
                    <a:pt x="1613" y="1136"/>
                  </a:lnTo>
                  <a:lnTo>
                    <a:pt x="23902" y="0"/>
                  </a:lnTo>
                  <a:lnTo>
                    <a:pt x="46447" y="1136"/>
                  </a:lnTo>
                  <a:lnTo>
                    <a:pt x="48072" y="1357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9698" y="5142142"/>
              <a:ext cx="48260" cy="1905"/>
            </a:xfrm>
            <a:custGeom>
              <a:avLst/>
              <a:gdLst/>
              <a:ahLst/>
              <a:cxnLst/>
              <a:rect l="l" t="t" r="r" b="b"/>
              <a:pathLst>
                <a:path w="48260" h="1904">
                  <a:moveTo>
                    <a:pt x="23902" y="0"/>
                  </a:moveTo>
                  <a:lnTo>
                    <a:pt x="1613" y="1136"/>
                  </a:lnTo>
                  <a:lnTo>
                    <a:pt x="0" y="1357"/>
                  </a:lnTo>
                </a:path>
                <a:path w="48260" h="1904">
                  <a:moveTo>
                    <a:pt x="48072" y="1357"/>
                  </a:moveTo>
                  <a:lnTo>
                    <a:pt x="46447" y="1136"/>
                  </a:lnTo>
                  <a:lnTo>
                    <a:pt x="23902" y="0"/>
                  </a:lnTo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40039" y="15775"/>
                  </a:moveTo>
                  <a:lnTo>
                    <a:pt x="146521" y="14511"/>
                  </a:lnTo>
                  <a:lnTo>
                    <a:pt x="70231" y="11729"/>
                  </a:lnTo>
                  <a:lnTo>
                    <a:pt x="18835" y="8948"/>
                  </a:lnTo>
                  <a:lnTo>
                    <a:pt x="0" y="7683"/>
                  </a:lnTo>
                  <a:lnTo>
                    <a:pt x="18822" y="6483"/>
                  </a:lnTo>
                  <a:lnTo>
                    <a:pt x="70129" y="3841"/>
                  </a:lnTo>
                  <a:lnTo>
                    <a:pt x="146177" y="1200"/>
                  </a:lnTo>
                  <a:lnTo>
                    <a:pt x="239223" y="0"/>
                  </a:lnTo>
                  <a:lnTo>
                    <a:pt x="332462" y="1200"/>
                  </a:lnTo>
                  <a:lnTo>
                    <a:pt x="408501" y="3841"/>
                  </a:lnTo>
                  <a:lnTo>
                    <a:pt x="459716" y="6483"/>
                  </a:lnTo>
                  <a:lnTo>
                    <a:pt x="478481" y="7683"/>
                  </a:lnTo>
                  <a:lnTo>
                    <a:pt x="459781" y="8948"/>
                  </a:lnTo>
                  <a:lnTo>
                    <a:pt x="408743" y="11729"/>
                  </a:lnTo>
                  <a:lnTo>
                    <a:pt x="332964" y="14511"/>
                  </a:lnTo>
                  <a:lnTo>
                    <a:pt x="240039" y="15775"/>
                  </a:lnTo>
                  <a:close/>
                </a:path>
              </a:pathLst>
            </a:custGeom>
            <a:solidFill>
              <a:srgbClr val="3E3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53423" y="5087912"/>
              <a:ext cx="478790" cy="15875"/>
            </a:xfrm>
            <a:custGeom>
              <a:avLst/>
              <a:gdLst/>
              <a:ahLst/>
              <a:cxnLst/>
              <a:rect l="l" t="t" r="r" b="b"/>
              <a:pathLst>
                <a:path w="478789" h="15875">
                  <a:moveTo>
                    <a:pt x="239223" y="0"/>
                  </a:moveTo>
                  <a:lnTo>
                    <a:pt x="146177" y="1200"/>
                  </a:lnTo>
                  <a:lnTo>
                    <a:pt x="70129" y="3841"/>
                  </a:lnTo>
                  <a:lnTo>
                    <a:pt x="18822" y="6483"/>
                  </a:lnTo>
                  <a:lnTo>
                    <a:pt x="0" y="7683"/>
                  </a:lnTo>
                  <a:lnTo>
                    <a:pt x="18835" y="8948"/>
                  </a:lnTo>
                  <a:lnTo>
                    <a:pt x="70231" y="11729"/>
                  </a:lnTo>
                  <a:lnTo>
                    <a:pt x="146521" y="14511"/>
                  </a:lnTo>
                  <a:lnTo>
                    <a:pt x="240039" y="15775"/>
                  </a:lnTo>
                  <a:lnTo>
                    <a:pt x="332964" y="14511"/>
                  </a:lnTo>
                  <a:lnTo>
                    <a:pt x="408743" y="11729"/>
                  </a:lnTo>
                  <a:lnTo>
                    <a:pt x="459781" y="8948"/>
                  </a:lnTo>
                  <a:lnTo>
                    <a:pt x="478481" y="7683"/>
                  </a:lnTo>
                  <a:lnTo>
                    <a:pt x="459716" y="6483"/>
                  </a:lnTo>
                  <a:lnTo>
                    <a:pt x="408501" y="3841"/>
                  </a:lnTo>
                  <a:lnTo>
                    <a:pt x="332462" y="1200"/>
                  </a:lnTo>
                  <a:lnTo>
                    <a:pt x="239223" y="0"/>
                  </a:lnTo>
                  <a:close/>
                </a:path>
              </a:pathLst>
            </a:custGeom>
            <a:ln w="9524">
              <a:solidFill>
                <a:srgbClr val="3731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913249" y="503825"/>
            <a:ext cx="33185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0"/>
              <a:t>Rumusan</a:t>
            </a:r>
            <a:r>
              <a:rPr dirty="0" sz="2800" spc="-15"/>
              <a:t> </a:t>
            </a:r>
            <a:r>
              <a:rPr dirty="0" sz="2800" spc="170"/>
              <a:t>Masalah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834881" y="2536673"/>
            <a:ext cx="22637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Mene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ap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2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goritma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85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15">
                <a:solidFill>
                  <a:srgbClr val="3E3742"/>
                </a:solidFill>
                <a:latin typeface="Verdana"/>
                <a:cs typeface="Verdana"/>
              </a:rPr>
              <a:t>VM 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am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asifi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asi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58800" y="2536673"/>
            <a:ext cx="22282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Mene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ap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2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goritma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80">
                <a:solidFill>
                  <a:srgbClr val="3E3742"/>
                </a:solidFill>
                <a:latin typeface="Verdana"/>
                <a:cs typeface="Verdana"/>
              </a:rPr>
              <a:t>SI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T 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sebagai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15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s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3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si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fi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ur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41186" y="2536673"/>
            <a:ext cx="207581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4810" marR="5080" indent="-372745">
              <a:lnSpc>
                <a:spcPct val="100000"/>
              </a:lnSpc>
              <a:spcBef>
                <a:spcPts val="100"/>
              </a:spcBef>
            </a:pP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E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v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2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uasi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pe</a:t>
            </a:r>
            <a:r>
              <a:rPr dirty="0" sz="1400" spc="-20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orma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2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</a:t>
            </a:r>
            <a:r>
              <a:rPr dirty="0" sz="1400" spc="-114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asi 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am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80">
                <a:solidFill>
                  <a:srgbClr val="3E3742"/>
                </a:solidFill>
                <a:latin typeface="Verdana"/>
                <a:cs typeface="Verdana"/>
              </a:rPr>
              <a:t>asifi</a:t>
            </a:r>
            <a:r>
              <a:rPr dirty="0" sz="1400" spc="-135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asi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682" y="1774990"/>
            <a:ext cx="528086" cy="46654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284841" y="1774904"/>
            <a:ext cx="574675" cy="466725"/>
            <a:chOff x="4284841" y="1774904"/>
            <a:chExt cx="574675" cy="466725"/>
          </a:xfrm>
        </p:grpSpPr>
        <p:sp>
          <p:nvSpPr>
            <p:cNvPr id="24" name="object 24"/>
            <p:cNvSpPr/>
            <p:nvPr/>
          </p:nvSpPr>
          <p:spPr>
            <a:xfrm>
              <a:off x="4289716" y="1779666"/>
              <a:ext cx="565150" cy="457200"/>
            </a:xfrm>
            <a:custGeom>
              <a:avLst/>
              <a:gdLst/>
              <a:ahLst/>
              <a:cxnLst/>
              <a:rect l="l" t="t" r="r" b="b"/>
              <a:pathLst>
                <a:path w="565150" h="457200">
                  <a:moveTo>
                    <a:pt x="338261" y="22652"/>
                  </a:moveTo>
                  <a:lnTo>
                    <a:pt x="282538" y="22652"/>
                  </a:lnTo>
                  <a:lnTo>
                    <a:pt x="306861" y="13056"/>
                  </a:lnTo>
                  <a:lnTo>
                    <a:pt x="333231" y="5942"/>
                  </a:lnTo>
                  <a:lnTo>
                    <a:pt x="361204" y="1520"/>
                  </a:lnTo>
                  <a:lnTo>
                    <a:pt x="390332" y="0"/>
                  </a:lnTo>
                  <a:lnTo>
                    <a:pt x="418121" y="1372"/>
                  </a:lnTo>
                  <a:lnTo>
                    <a:pt x="446181" y="5593"/>
                  </a:lnTo>
                  <a:lnTo>
                    <a:pt x="474161" y="12820"/>
                  </a:lnTo>
                  <a:lnTo>
                    <a:pt x="484410" y="16686"/>
                  </a:lnTo>
                  <a:lnTo>
                    <a:pt x="392031" y="16686"/>
                  </a:lnTo>
                  <a:lnTo>
                    <a:pt x="356657" y="19089"/>
                  </a:lnTo>
                  <a:lnTo>
                    <a:pt x="338261" y="22652"/>
                  </a:lnTo>
                  <a:close/>
                </a:path>
                <a:path w="565150" h="457200">
                  <a:moveTo>
                    <a:pt x="283671" y="457150"/>
                  </a:moveTo>
                  <a:lnTo>
                    <a:pt x="277819" y="457150"/>
                  </a:lnTo>
                  <a:lnTo>
                    <a:pt x="274137" y="453980"/>
                  </a:lnTo>
                  <a:lnTo>
                    <a:pt x="274137" y="416646"/>
                  </a:lnTo>
                  <a:lnTo>
                    <a:pt x="19001" y="416646"/>
                  </a:lnTo>
                  <a:lnTo>
                    <a:pt x="0" y="57609"/>
                  </a:lnTo>
                  <a:lnTo>
                    <a:pt x="1374" y="50775"/>
                  </a:lnTo>
                  <a:lnTo>
                    <a:pt x="5444" y="44780"/>
                  </a:lnTo>
                  <a:lnTo>
                    <a:pt x="11515" y="40760"/>
                  </a:lnTo>
                  <a:lnTo>
                    <a:pt x="19001" y="39292"/>
                  </a:lnTo>
                  <a:lnTo>
                    <a:pt x="56096" y="39292"/>
                  </a:lnTo>
                  <a:lnTo>
                    <a:pt x="56096" y="37101"/>
                  </a:lnTo>
                  <a:lnTo>
                    <a:pt x="89136" y="13561"/>
                  </a:lnTo>
                  <a:lnTo>
                    <a:pt x="144549" y="1918"/>
                  </a:lnTo>
                  <a:lnTo>
                    <a:pt x="172998" y="465"/>
                  </a:lnTo>
                  <a:lnTo>
                    <a:pt x="211989" y="3152"/>
                  </a:lnTo>
                  <a:lnTo>
                    <a:pt x="243980" y="9479"/>
                  </a:lnTo>
                  <a:lnTo>
                    <a:pt x="267347" y="16686"/>
                  </a:lnTo>
                  <a:lnTo>
                    <a:pt x="174509" y="16686"/>
                  </a:lnTo>
                  <a:lnTo>
                    <a:pt x="149131" y="17903"/>
                  </a:lnTo>
                  <a:lnTo>
                    <a:pt x="123656" y="21632"/>
                  </a:lnTo>
                  <a:lnTo>
                    <a:pt x="98358" y="27992"/>
                  </a:lnTo>
                  <a:lnTo>
                    <a:pt x="73511" y="37101"/>
                  </a:lnTo>
                  <a:lnTo>
                    <a:pt x="73511" y="55372"/>
                  </a:lnTo>
                  <a:lnTo>
                    <a:pt x="17868" y="55372"/>
                  </a:lnTo>
                  <a:lnTo>
                    <a:pt x="16783" y="56491"/>
                  </a:lnTo>
                  <a:lnTo>
                    <a:pt x="16783" y="400006"/>
                  </a:lnTo>
                  <a:lnTo>
                    <a:pt x="17868" y="401125"/>
                  </a:lnTo>
                  <a:lnTo>
                    <a:pt x="290986" y="401125"/>
                  </a:lnTo>
                  <a:lnTo>
                    <a:pt x="290986" y="431654"/>
                  </a:lnTo>
                  <a:lnTo>
                    <a:pt x="328648" y="431654"/>
                  </a:lnTo>
                  <a:lnTo>
                    <a:pt x="328648" y="444425"/>
                  </a:lnTo>
                  <a:lnTo>
                    <a:pt x="301086" y="444425"/>
                  </a:lnTo>
                  <a:lnTo>
                    <a:pt x="287022" y="455519"/>
                  </a:lnTo>
                  <a:lnTo>
                    <a:pt x="285417" y="456637"/>
                  </a:lnTo>
                  <a:lnTo>
                    <a:pt x="283671" y="457150"/>
                  </a:lnTo>
                  <a:close/>
                </a:path>
                <a:path w="565150" h="457200">
                  <a:moveTo>
                    <a:pt x="290986" y="363370"/>
                  </a:moveTo>
                  <a:lnTo>
                    <a:pt x="274137" y="363370"/>
                  </a:lnTo>
                  <a:lnTo>
                    <a:pt x="274208" y="197544"/>
                  </a:lnTo>
                  <a:lnTo>
                    <a:pt x="274305" y="129219"/>
                  </a:lnTo>
                  <a:lnTo>
                    <a:pt x="274465" y="72177"/>
                  </a:lnTo>
                  <a:lnTo>
                    <a:pt x="274704" y="37101"/>
                  </a:lnTo>
                  <a:lnTo>
                    <a:pt x="251496" y="28346"/>
                  </a:lnTo>
                  <a:lnTo>
                    <a:pt x="226836" y="21947"/>
                  </a:lnTo>
                  <a:lnTo>
                    <a:pt x="201062" y="18021"/>
                  </a:lnTo>
                  <a:lnTo>
                    <a:pt x="174509" y="16686"/>
                  </a:lnTo>
                  <a:lnTo>
                    <a:pt x="267347" y="16686"/>
                  </a:lnTo>
                  <a:lnTo>
                    <a:pt x="267865" y="16845"/>
                  </a:lnTo>
                  <a:lnTo>
                    <a:pt x="282538" y="22652"/>
                  </a:lnTo>
                  <a:lnTo>
                    <a:pt x="338261" y="22652"/>
                  </a:lnTo>
                  <a:lnTo>
                    <a:pt x="327190" y="24796"/>
                  </a:lnTo>
                  <a:lnTo>
                    <a:pt x="304883" y="31552"/>
                  </a:lnTo>
                  <a:lnTo>
                    <a:pt x="290986" y="37101"/>
                  </a:lnTo>
                  <a:lnTo>
                    <a:pt x="290986" y="363370"/>
                  </a:lnTo>
                  <a:close/>
                </a:path>
                <a:path w="565150" h="457200">
                  <a:moveTo>
                    <a:pt x="508461" y="363370"/>
                  </a:moveTo>
                  <a:lnTo>
                    <a:pt x="491565" y="363370"/>
                  </a:lnTo>
                  <a:lnTo>
                    <a:pt x="491565" y="37101"/>
                  </a:lnTo>
                  <a:lnTo>
                    <a:pt x="465168" y="27481"/>
                  </a:lnTo>
                  <a:lnTo>
                    <a:pt x="439603" y="21178"/>
                  </a:lnTo>
                  <a:lnTo>
                    <a:pt x="415136" y="17732"/>
                  </a:lnTo>
                  <a:lnTo>
                    <a:pt x="392031" y="16686"/>
                  </a:lnTo>
                  <a:lnTo>
                    <a:pt x="484410" y="16686"/>
                  </a:lnTo>
                  <a:lnTo>
                    <a:pt x="501712" y="23211"/>
                  </a:lnTo>
                  <a:lnTo>
                    <a:pt x="510113" y="27080"/>
                  </a:lnTo>
                  <a:lnTo>
                    <a:pt x="507328" y="36542"/>
                  </a:lnTo>
                  <a:lnTo>
                    <a:pt x="507894" y="38732"/>
                  </a:lnTo>
                  <a:lnTo>
                    <a:pt x="544943" y="38732"/>
                  </a:lnTo>
                  <a:lnTo>
                    <a:pt x="552458" y="40122"/>
                  </a:lnTo>
                  <a:lnTo>
                    <a:pt x="558588" y="44011"/>
                  </a:lnTo>
                  <a:lnTo>
                    <a:pt x="562816" y="49980"/>
                  </a:lnTo>
                  <a:lnTo>
                    <a:pt x="563972" y="54859"/>
                  </a:lnTo>
                  <a:lnTo>
                    <a:pt x="508461" y="54859"/>
                  </a:lnTo>
                  <a:lnTo>
                    <a:pt x="508461" y="363370"/>
                  </a:lnTo>
                  <a:close/>
                </a:path>
                <a:path w="565150" h="457200">
                  <a:moveTo>
                    <a:pt x="545509" y="417205"/>
                  </a:moveTo>
                  <a:lnTo>
                    <a:pt x="469100" y="417205"/>
                  </a:lnTo>
                  <a:lnTo>
                    <a:pt x="465749" y="413896"/>
                  </a:lnTo>
                  <a:lnTo>
                    <a:pt x="465749" y="403921"/>
                  </a:lnTo>
                  <a:lnTo>
                    <a:pt x="469100" y="400565"/>
                  </a:lnTo>
                  <a:lnTo>
                    <a:pt x="547208" y="400565"/>
                  </a:lnTo>
                  <a:lnTo>
                    <a:pt x="548341" y="399447"/>
                  </a:lnTo>
                  <a:lnTo>
                    <a:pt x="548341" y="56491"/>
                  </a:lnTo>
                  <a:lnTo>
                    <a:pt x="547208" y="54859"/>
                  </a:lnTo>
                  <a:lnTo>
                    <a:pt x="563972" y="54859"/>
                  </a:lnTo>
                  <a:lnTo>
                    <a:pt x="564623" y="57609"/>
                  </a:lnTo>
                  <a:lnTo>
                    <a:pt x="564623" y="398375"/>
                  </a:lnTo>
                  <a:lnTo>
                    <a:pt x="563143" y="405761"/>
                  </a:lnTo>
                  <a:lnTo>
                    <a:pt x="559083" y="411740"/>
                  </a:lnTo>
                  <a:lnTo>
                    <a:pt x="553015" y="415744"/>
                  </a:lnTo>
                  <a:lnTo>
                    <a:pt x="545509" y="417205"/>
                  </a:lnTo>
                  <a:close/>
                </a:path>
                <a:path w="565150" h="457200">
                  <a:moveTo>
                    <a:pt x="70161" y="155304"/>
                  </a:moveTo>
                  <a:lnTo>
                    <a:pt x="60014" y="155304"/>
                  </a:lnTo>
                  <a:lnTo>
                    <a:pt x="56663" y="151388"/>
                  </a:lnTo>
                  <a:lnTo>
                    <a:pt x="56663" y="55372"/>
                  </a:lnTo>
                  <a:lnTo>
                    <a:pt x="73511" y="55372"/>
                  </a:lnTo>
                  <a:lnTo>
                    <a:pt x="73511" y="151388"/>
                  </a:lnTo>
                  <a:lnTo>
                    <a:pt x="70161" y="155304"/>
                  </a:lnTo>
                  <a:close/>
                </a:path>
                <a:path w="565150" h="457200">
                  <a:moveTo>
                    <a:pt x="70161" y="383366"/>
                  </a:moveTo>
                  <a:lnTo>
                    <a:pt x="61146" y="383366"/>
                  </a:lnTo>
                  <a:lnTo>
                    <a:pt x="56096" y="378379"/>
                  </a:lnTo>
                  <a:lnTo>
                    <a:pt x="56096" y="175253"/>
                  </a:lnTo>
                  <a:lnTo>
                    <a:pt x="59447" y="171944"/>
                  </a:lnTo>
                  <a:lnTo>
                    <a:pt x="69594" y="171944"/>
                  </a:lnTo>
                  <a:lnTo>
                    <a:pt x="72945" y="175253"/>
                  </a:lnTo>
                  <a:lnTo>
                    <a:pt x="72945" y="363930"/>
                  </a:lnTo>
                  <a:lnTo>
                    <a:pt x="141121" y="363930"/>
                  </a:lnTo>
                  <a:lnTo>
                    <a:pt x="121060" y="367082"/>
                  </a:lnTo>
                  <a:lnTo>
                    <a:pt x="96149" y="373675"/>
                  </a:lnTo>
                  <a:lnTo>
                    <a:pt x="71812" y="382807"/>
                  </a:lnTo>
                  <a:lnTo>
                    <a:pt x="70161" y="383366"/>
                  </a:lnTo>
                  <a:close/>
                </a:path>
                <a:path w="565150" h="457200">
                  <a:moveTo>
                    <a:pt x="351561" y="363370"/>
                  </a:moveTo>
                  <a:lnTo>
                    <a:pt x="290986" y="363370"/>
                  </a:lnTo>
                  <a:lnTo>
                    <a:pt x="314571" y="355059"/>
                  </a:lnTo>
                  <a:lnTo>
                    <a:pt x="339284" y="348997"/>
                  </a:lnTo>
                  <a:lnTo>
                    <a:pt x="364873" y="345287"/>
                  </a:lnTo>
                  <a:lnTo>
                    <a:pt x="391087" y="344028"/>
                  </a:lnTo>
                  <a:lnTo>
                    <a:pt x="416270" y="345195"/>
                  </a:lnTo>
                  <a:lnTo>
                    <a:pt x="441556" y="348753"/>
                  </a:lnTo>
                  <a:lnTo>
                    <a:pt x="466726" y="354783"/>
                  </a:lnTo>
                  <a:lnTo>
                    <a:pt x="482398" y="360201"/>
                  </a:lnTo>
                  <a:lnTo>
                    <a:pt x="391370" y="360201"/>
                  </a:lnTo>
                  <a:lnTo>
                    <a:pt x="375530" y="360681"/>
                  </a:lnTo>
                  <a:lnTo>
                    <a:pt x="359761" y="362118"/>
                  </a:lnTo>
                  <a:lnTo>
                    <a:pt x="351561" y="363370"/>
                  </a:lnTo>
                  <a:close/>
                </a:path>
                <a:path w="565150" h="457200">
                  <a:moveTo>
                    <a:pt x="141121" y="363930"/>
                  </a:moveTo>
                  <a:lnTo>
                    <a:pt x="72945" y="363930"/>
                  </a:lnTo>
                  <a:lnTo>
                    <a:pt x="96954" y="355296"/>
                  </a:lnTo>
                  <a:lnTo>
                    <a:pt x="121697" y="349254"/>
                  </a:lnTo>
                  <a:lnTo>
                    <a:pt x="147078" y="345702"/>
                  </a:lnTo>
                  <a:lnTo>
                    <a:pt x="172998" y="344540"/>
                  </a:lnTo>
                  <a:lnTo>
                    <a:pt x="205865" y="346473"/>
                  </a:lnTo>
                  <a:lnTo>
                    <a:pt x="234098" y="351264"/>
                  </a:lnTo>
                  <a:lnTo>
                    <a:pt x="257067" y="357400"/>
                  </a:lnTo>
                  <a:lnTo>
                    <a:pt x="269473" y="361739"/>
                  </a:lnTo>
                  <a:lnTo>
                    <a:pt x="172432" y="361739"/>
                  </a:lnTo>
                  <a:lnTo>
                    <a:pt x="146503" y="363084"/>
                  </a:lnTo>
                  <a:lnTo>
                    <a:pt x="141121" y="363930"/>
                  </a:lnTo>
                  <a:close/>
                </a:path>
                <a:path w="565150" h="457200">
                  <a:moveTo>
                    <a:pt x="503081" y="382154"/>
                  </a:moveTo>
                  <a:lnTo>
                    <a:pt x="496096" y="382154"/>
                  </a:lnTo>
                  <a:lnTo>
                    <a:pt x="494633" y="381828"/>
                  </a:lnTo>
                  <a:lnTo>
                    <a:pt x="493264" y="381129"/>
                  </a:lnTo>
                  <a:lnTo>
                    <a:pt x="468370" y="371921"/>
                  </a:lnTo>
                  <a:lnTo>
                    <a:pt x="442954" y="365387"/>
                  </a:lnTo>
                  <a:lnTo>
                    <a:pt x="417219" y="361492"/>
                  </a:lnTo>
                  <a:lnTo>
                    <a:pt x="391370" y="360201"/>
                  </a:lnTo>
                  <a:lnTo>
                    <a:pt x="482398" y="360201"/>
                  </a:lnTo>
                  <a:lnTo>
                    <a:pt x="491565" y="363370"/>
                  </a:lnTo>
                  <a:lnTo>
                    <a:pt x="508461" y="363370"/>
                  </a:lnTo>
                  <a:lnTo>
                    <a:pt x="508461" y="377353"/>
                  </a:lnTo>
                  <a:lnTo>
                    <a:pt x="503081" y="382154"/>
                  </a:lnTo>
                  <a:close/>
                </a:path>
                <a:path w="565150" h="457200">
                  <a:moveTo>
                    <a:pt x="290986" y="401125"/>
                  </a:moveTo>
                  <a:lnTo>
                    <a:pt x="273571" y="401125"/>
                  </a:lnTo>
                  <a:lnTo>
                    <a:pt x="273571" y="381688"/>
                  </a:lnTo>
                  <a:lnTo>
                    <a:pt x="259580" y="376231"/>
                  </a:lnTo>
                  <a:lnTo>
                    <a:pt x="237107" y="369634"/>
                  </a:lnTo>
                  <a:lnTo>
                    <a:pt x="207581" y="364076"/>
                  </a:lnTo>
                  <a:lnTo>
                    <a:pt x="172432" y="361739"/>
                  </a:lnTo>
                  <a:lnTo>
                    <a:pt x="269473" y="361739"/>
                  </a:lnTo>
                  <a:lnTo>
                    <a:pt x="274137" y="363370"/>
                  </a:lnTo>
                  <a:lnTo>
                    <a:pt x="351561" y="363370"/>
                  </a:lnTo>
                  <a:lnTo>
                    <a:pt x="344116" y="364508"/>
                  </a:lnTo>
                  <a:lnTo>
                    <a:pt x="328648" y="367845"/>
                  </a:lnTo>
                  <a:lnTo>
                    <a:pt x="328648" y="372273"/>
                  </a:lnTo>
                  <a:lnTo>
                    <a:pt x="311752" y="372273"/>
                  </a:lnTo>
                  <a:lnTo>
                    <a:pt x="302785" y="375582"/>
                  </a:lnTo>
                  <a:lnTo>
                    <a:pt x="294903" y="378379"/>
                  </a:lnTo>
                  <a:lnTo>
                    <a:pt x="290986" y="380616"/>
                  </a:lnTo>
                  <a:lnTo>
                    <a:pt x="290986" y="401125"/>
                  </a:lnTo>
                  <a:close/>
                </a:path>
                <a:path w="565150" h="457200">
                  <a:moveTo>
                    <a:pt x="328648" y="431095"/>
                  </a:moveTo>
                  <a:lnTo>
                    <a:pt x="311752" y="431095"/>
                  </a:lnTo>
                  <a:lnTo>
                    <a:pt x="311752" y="372273"/>
                  </a:lnTo>
                  <a:lnTo>
                    <a:pt x="328648" y="372273"/>
                  </a:lnTo>
                  <a:lnTo>
                    <a:pt x="328648" y="400006"/>
                  </a:lnTo>
                  <a:lnTo>
                    <a:pt x="445503" y="400006"/>
                  </a:lnTo>
                  <a:lnTo>
                    <a:pt x="448853" y="403362"/>
                  </a:lnTo>
                  <a:lnTo>
                    <a:pt x="448853" y="412777"/>
                  </a:lnTo>
                  <a:lnTo>
                    <a:pt x="445503" y="416646"/>
                  </a:lnTo>
                  <a:lnTo>
                    <a:pt x="328648" y="416646"/>
                  </a:lnTo>
                  <a:lnTo>
                    <a:pt x="328648" y="431095"/>
                  </a:lnTo>
                  <a:close/>
                </a:path>
                <a:path w="565150" h="457200">
                  <a:moveTo>
                    <a:pt x="328648" y="431654"/>
                  </a:moveTo>
                  <a:lnTo>
                    <a:pt x="290986" y="431654"/>
                  </a:lnTo>
                  <a:lnTo>
                    <a:pt x="296602" y="427226"/>
                  </a:lnTo>
                  <a:lnTo>
                    <a:pt x="297735" y="425828"/>
                  </a:lnTo>
                  <a:lnTo>
                    <a:pt x="299528" y="425129"/>
                  </a:lnTo>
                  <a:lnTo>
                    <a:pt x="303351" y="425129"/>
                  </a:lnTo>
                  <a:lnTo>
                    <a:pt x="305286" y="425828"/>
                  </a:lnTo>
                  <a:lnTo>
                    <a:pt x="306702" y="427226"/>
                  </a:lnTo>
                  <a:lnTo>
                    <a:pt x="311752" y="431095"/>
                  </a:lnTo>
                  <a:lnTo>
                    <a:pt x="328648" y="431095"/>
                  </a:lnTo>
                  <a:lnTo>
                    <a:pt x="328648" y="431654"/>
                  </a:lnTo>
                  <a:close/>
                </a:path>
                <a:path w="565150" h="457200">
                  <a:moveTo>
                    <a:pt x="325250" y="457196"/>
                  </a:moveTo>
                  <a:lnTo>
                    <a:pt x="314584" y="457196"/>
                  </a:lnTo>
                  <a:lnTo>
                    <a:pt x="314017" y="453840"/>
                  </a:lnTo>
                  <a:lnTo>
                    <a:pt x="301086" y="444425"/>
                  </a:lnTo>
                  <a:lnTo>
                    <a:pt x="328648" y="444425"/>
                  </a:lnTo>
                  <a:lnTo>
                    <a:pt x="328648" y="453840"/>
                  </a:lnTo>
                  <a:lnTo>
                    <a:pt x="325250" y="457196"/>
                  </a:lnTo>
                  <a:close/>
                </a:path>
              </a:pathLst>
            </a:custGeom>
            <a:solidFill>
              <a:srgbClr val="EC86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89604" y="1779666"/>
              <a:ext cx="565150" cy="457200"/>
            </a:xfrm>
            <a:custGeom>
              <a:avLst/>
              <a:gdLst/>
              <a:ahLst/>
              <a:cxnLst/>
              <a:rect l="l" t="t" r="r" b="b"/>
              <a:pathLst>
                <a:path w="565150" h="457200">
                  <a:moveTo>
                    <a:pt x="392143" y="16686"/>
                  </a:moveTo>
                  <a:lnTo>
                    <a:pt x="415248" y="17732"/>
                  </a:lnTo>
                  <a:lnTo>
                    <a:pt x="439716" y="21178"/>
                  </a:lnTo>
                  <a:lnTo>
                    <a:pt x="465281" y="27481"/>
                  </a:lnTo>
                  <a:lnTo>
                    <a:pt x="491677" y="37101"/>
                  </a:lnTo>
                  <a:lnTo>
                    <a:pt x="491677" y="363370"/>
                  </a:lnTo>
                  <a:lnTo>
                    <a:pt x="466839" y="354783"/>
                  </a:lnTo>
                  <a:lnTo>
                    <a:pt x="441668" y="348753"/>
                  </a:lnTo>
                  <a:lnTo>
                    <a:pt x="416383" y="345195"/>
                  </a:lnTo>
                  <a:lnTo>
                    <a:pt x="391199" y="344028"/>
                  </a:lnTo>
                  <a:lnTo>
                    <a:pt x="364986" y="345287"/>
                  </a:lnTo>
                  <a:lnTo>
                    <a:pt x="339397" y="348997"/>
                  </a:lnTo>
                  <a:lnTo>
                    <a:pt x="314683" y="355059"/>
                  </a:lnTo>
                  <a:lnTo>
                    <a:pt x="291098" y="363370"/>
                  </a:lnTo>
                  <a:lnTo>
                    <a:pt x="291098" y="37101"/>
                  </a:lnTo>
                  <a:lnTo>
                    <a:pt x="304995" y="31552"/>
                  </a:lnTo>
                  <a:lnTo>
                    <a:pt x="327303" y="24796"/>
                  </a:lnTo>
                  <a:lnTo>
                    <a:pt x="356770" y="19089"/>
                  </a:lnTo>
                  <a:lnTo>
                    <a:pt x="392143" y="16686"/>
                  </a:lnTo>
                  <a:close/>
                </a:path>
                <a:path w="565150" h="457200">
                  <a:moveTo>
                    <a:pt x="174621" y="16686"/>
                  </a:moveTo>
                  <a:lnTo>
                    <a:pt x="201174" y="18021"/>
                  </a:lnTo>
                  <a:lnTo>
                    <a:pt x="226949" y="21947"/>
                  </a:lnTo>
                  <a:lnTo>
                    <a:pt x="251608" y="28346"/>
                  </a:lnTo>
                  <a:lnTo>
                    <a:pt x="274816" y="37101"/>
                  </a:lnTo>
                  <a:lnTo>
                    <a:pt x="274578" y="72177"/>
                  </a:lnTo>
                  <a:lnTo>
                    <a:pt x="274418" y="129219"/>
                  </a:lnTo>
                  <a:lnTo>
                    <a:pt x="274321" y="197544"/>
                  </a:lnTo>
                  <a:lnTo>
                    <a:pt x="274271" y="266467"/>
                  </a:lnTo>
                  <a:lnTo>
                    <a:pt x="274252" y="325304"/>
                  </a:lnTo>
                  <a:lnTo>
                    <a:pt x="274250" y="363370"/>
                  </a:lnTo>
                  <a:lnTo>
                    <a:pt x="257179" y="357400"/>
                  </a:lnTo>
                  <a:lnTo>
                    <a:pt x="234211" y="351264"/>
                  </a:lnTo>
                  <a:lnTo>
                    <a:pt x="205977" y="346473"/>
                  </a:lnTo>
                  <a:lnTo>
                    <a:pt x="173111" y="344540"/>
                  </a:lnTo>
                  <a:lnTo>
                    <a:pt x="147190" y="345702"/>
                  </a:lnTo>
                  <a:lnTo>
                    <a:pt x="121810" y="349254"/>
                  </a:lnTo>
                  <a:lnTo>
                    <a:pt x="97066" y="355296"/>
                  </a:lnTo>
                  <a:lnTo>
                    <a:pt x="73057" y="363930"/>
                  </a:lnTo>
                  <a:lnTo>
                    <a:pt x="73057" y="180240"/>
                  </a:lnTo>
                  <a:lnTo>
                    <a:pt x="73057" y="175253"/>
                  </a:lnTo>
                  <a:lnTo>
                    <a:pt x="69706" y="171944"/>
                  </a:lnTo>
                  <a:lnTo>
                    <a:pt x="64657" y="171944"/>
                  </a:lnTo>
                  <a:lnTo>
                    <a:pt x="59559" y="171944"/>
                  </a:lnTo>
                  <a:lnTo>
                    <a:pt x="56209" y="175253"/>
                  </a:lnTo>
                  <a:lnTo>
                    <a:pt x="56209" y="180240"/>
                  </a:lnTo>
                  <a:lnTo>
                    <a:pt x="56209" y="372273"/>
                  </a:lnTo>
                  <a:lnTo>
                    <a:pt x="56209" y="378379"/>
                  </a:lnTo>
                  <a:lnTo>
                    <a:pt x="61259" y="383366"/>
                  </a:lnTo>
                  <a:lnTo>
                    <a:pt x="67441" y="383366"/>
                  </a:lnTo>
                  <a:lnTo>
                    <a:pt x="69140" y="383366"/>
                  </a:lnTo>
                  <a:lnTo>
                    <a:pt x="70273" y="383366"/>
                  </a:lnTo>
                  <a:lnTo>
                    <a:pt x="71925" y="382807"/>
                  </a:lnTo>
                  <a:lnTo>
                    <a:pt x="96261" y="373675"/>
                  </a:lnTo>
                  <a:lnTo>
                    <a:pt x="121173" y="367082"/>
                  </a:lnTo>
                  <a:lnTo>
                    <a:pt x="146615" y="363084"/>
                  </a:lnTo>
                  <a:lnTo>
                    <a:pt x="172545" y="361739"/>
                  </a:lnTo>
                  <a:lnTo>
                    <a:pt x="207694" y="364076"/>
                  </a:lnTo>
                  <a:lnTo>
                    <a:pt x="237219" y="369634"/>
                  </a:lnTo>
                  <a:lnTo>
                    <a:pt x="259692" y="376231"/>
                  </a:lnTo>
                  <a:lnTo>
                    <a:pt x="273683" y="381688"/>
                  </a:lnTo>
                  <a:lnTo>
                    <a:pt x="273683" y="401125"/>
                  </a:lnTo>
                  <a:lnTo>
                    <a:pt x="19680" y="401125"/>
                  </a:lnTo>
                  <a:lnTo>
                    <a:pt x="17980" y="401125"/>
                  </a:lnTo>
                  <a:lnTo>
                    <a:pt x="16895" y="400006"/>
                  </a:lnTo>
                  <a:lnTo>
                    <a:pt x="16895" y="398375"/>
                  </a:lnTo>
                  <a:lnTo>
                    <a:pt x="16895" y="58169"/>
                  </a:lnTo>
                  <a:lnTo>
                    <a:pt x="16895" y="56491"/>
                  </a:lnTo>
                  <a:lnTo>
                    <a:pt x="17980" y="55372"/>
                  </a:lnTo>
                  <a:lnTo>
                    <a:pt x="19680" y="55372"/>
                  </a:lnTo>
                  <a:lnTo>
                    <a:pt x="56775" y="55372"/>
                  </a:lnTo>
                  <a:lnTo>
                    <a:pt x="56775" y="146961"/>
                  </a:lnTo>
                  <a:lnTo>
                    <a:pt x="56775" y="151388"/>
                  </a:lnTo>
                  <a:lnTo>
                    <a:pt x="60126" y="155304"/>
                  </a:lnTo>
                  <a:lnTo>
                    <a:pt x="65223" y="155304"/>
                  </a:lnTo>
                  <a:lnTo>
                    <a:pt x="70273" y="155304"/>
                  </a:lnTo>
                  <a:lnTo>
                    <a:pt x="73623" y="151388"/>
                  </a:lnTo>
                  <a:lnTo>
                    <a:pt x="73623" y="146961"/>
                  </a:lnTo>
                  <a:lnTo>
                    <a:pt x="73623" y="37101"/>
                  </a:lnTo>
                  <a:lnTo>
                    <a:pt x="98470" y="27992"/>
                  </a:lnTo>
                  <a:lnTo>
                    <a:pt x="123768" y="21632"/>
                  </a:lnTo>
                  <a:lnTo>
                    <a:pt x="149244" y="17903"/>
                  </a:lnTo>
                  <a:lnTo>
                    <a:pt x="174621" y="16686"/>
                  </a:lnTo>
                  <a:close/>
                </a:path>
                <a:path w="565150" h="457200">
                  <a:moveTo>
                    <a:pt x="311864" y="372273"/>
                  </a:moveTo>
                  <a:lnTo>
                    <a:pt x="311864" y="431095"/>
                  </a:lnTo>
                  <a:lnTo>
                    <a:pt x="306814" y="427226"/>
                  </a:lnTo>
                  <a:lnTo>
                    <a:pt x="305398" y="425828"/>
                  </a:lnTo>
                  <a:lnTo>
                    <a:pt x="303463" y="425129"/>
                  </a:lnTo>
                  <a:lnTo>
                    <a:pt x="301576" y="425129"/>
                  </a:lnTo>
                  <a:lnTo>
                    <a:pt x="299641" y="425129"/>
                  </a:lnTo>
                  <a:lnTo>
                    <a:pt x="297847" y="425828"/>
                  </a:lnTo>
                  <a:lnTo>
                    <a:pt x="296715" y="427226"/>
                  </a:lnTo>
                  <a:lnTo>
                    <a:pt x="291098" y="431654"/>
                  </a:lnTo>
                  <a:lnTo>
                    <a:pt x="291098" y="380616"/>
                  </a:lnTo>
                  <a:lnTo>
                    <a:pt x="295016" y="378379"/>
                  </a:lnTo>
                  <a:lnTo>
                    <a:pt x="302897" y="375582"/>
                  </a:lnTo>
                  <a:lnTo>
                    <a:pt x="311864" y="372273"/>
                  </a:lnTo>
                  <a:close/>
                </a:path>
                <a:path w="565150" h="457200">
                  <a:moveTo>
                    <a:pt x="390444" y="0"/>
                  </a:moveTo>
                  <a:lnTo>
                    <a:pt x="361317" y="1520"/>
                  </a:lnTo>
                  <a:lnTo>
                    <a:pt x="333344" y="5942"/>
                  </a:lnTo>
                  <a:lnTo>
                    <a:pt x="306973" y="13056"/>
                  </a:lnTo>
                  <a:lnTo>
                    <a:pt x="282650" y="22652"/>
                  </a:lnTo>
                  <a:lnTo>
                    <a:pt x="267977" y="16845"/>
                  </a:lnTo>
                  <a:lnTo>
                    <a:pt x="244092" y="9479"/>
                  </a:lnTo>
                  <a:lnTo>
                    <a:pt x="212101" y="3152"/>
                  </a:lnTo>
                  <a:lnTo>
                    <a:pt x="173111" y="465"/>
                  </a:lnTo>
                  <a:lnTo>
                    <a:pt x="144661" y="1918"/>
                  </a:lnTo>
                  <a:lnTo>
                    <a:pt x="116689" y="6280"/>
                  </a:lnTo>
                  <a:lnTo>
                    <a:pt x="89248" y="13561"/>
                  </a:lnTo>
                  <a:lnTo>
                    <a:pt x="62391" y="23770"/>
                  </a:lnTo>
                  <a:lnTo>
                    <a:pt x="53943" y="27639"/>
                  </a:lnTo>
                  <a:lnTo>
                    <a:pt x="56209" y="37101"/>
                  </a:lnTo>
                  <a:lnTo>
                    <a:pt x="56209" y="39292"/>
                  </a:lnTo>
                  <a:lnTo>
                    <a:pt x="19113" y="39292"/>
                  </a:lnTo>
                  <a:lnTo>
                    <a:pt x="11627" y="40760"/>
                  </a:lnTo>
                  <a:lnTo>
                    <a:pt x="5557" y="44780"/>
                  </a:lnTo>
                  <a:lnTo>
                    <a:pt x="1486" y="50775"/>
                  </a:lnTo>
                  <a:lnTo>
                    <a:pt x="0" y="58169"/>
                  </a:lnTo>
                  <a:lnTo>
                    <a:pt x="0" y="397815"/>
                  </a:lnTo>
                  <a:lnTo>
                    <a:pt x="1486" y="405202"/>
                  </a:lnTo>
                  <a:lnTo>
                    <a:pt x="5557" y="411181"/>
                  </a:lnTo>
                  <a:lnTo>
                    <a:pt x="11627" y="415185"/>
                  </a:lnTo>
                  <a:lnTo>
                    <a:pt x="19113" y="416646"/>
                  </a:lnTo>
                  <a:lnTo>
                    <a:pt x="274250" y="416646"/>
                  </a:lnTo>
                  <a:lnTo>
                    <a:pt x="274250" y="448853"/>
                  </a:lnTo>
                  <a:lnTo>
                    <a:pt x="274250" y="453980"/>
                  </a:lnTo>
                  <a:lnTo>
                    <a:pt x="277931" y="457150"/>
                  </a:lnTo>
                  <a:lnTo>
                    <a:pt x="282084" y="457150"/>
                  </a:lnTo>
                  <a:lnTo>
                    <a:pt x="283783" y="457150"/>
                  </a:lnTo>
                  <a:lnTo>
                    <a:pt x="285529" y="456637"/>
                  </a:lnTo>
                  <a:lnTo>
                    <a:pt x="287134" y="455519"/>
                  </a:lnTo>
                  <a:lnTo>
                    <a:pt x="301198" y="444425"/>
                  </a:lnTo>
                  <a:lnTo>
                    <a:pt x="314129" y="453840"/>
                  </a:lnTo>
                  <a:lnTo>
                    <a:pt x="314696" y="457196"/>
                  </a:lnTo>
                  <a:lnTo>
                    <a:pt x="320312" y="457196"/>
                  </a:lnTo>
                  <a:lnTo>
                    <a:pt x="325362" y="457196"/>
                  </a:lnTo>
                  <a:lnTo>
                    <a:pt x="328760" y="453840"/>
                  </a:lnTo>
                  <a:lnTo>
                    <a:pt x="328760" y="448853"/>
                  </a:lnTo>
                  <a:lnTo>
                    <a:pt x="328760" y="416646"/>
                  </a:lnTo>
                  <a:lnTo>
                    <a:pt x="440565" y="416646"/>
                  </a:lnTo>
                  <a:lnTo>
                    <a:pt x="445615" y="416646"/>
                  </a:lnTo>
                  <a:lnTo>
                    <a:pt x="448966" y="412777"/>
                  </a:lnTo>
                  <a:lnTo>
                    <a:pt x="448966" y="408349"/>
                  </a:lnTo>
                  <a:lnTo>
                    <a:pt x="448966" y="403362"/>
                  </a:lnTo>
                  <a:lnTo>
                    <a:pt x="445615" y="400006"/>
                  </a:lnTo>
                  <a:lnTo>
                    <a:pt x="440565" y="400006"/>
                  </a:lnTo>
                  <a:lnTo>
                    <a:pt x="328760" y="400006"/>
                  </a:lnTo>
                  <a:lnTo>
                    <a:pt x="328760" y="367845"/>
                  </a:lnTo>
                  <a:lnTo>
                    <a:pt x="344228" y="364508"/>
                  </a:lnTo>
                  <a:lnTo>
                    <a:pt x="359873" y="362118"/>
                  </a:lnTo>
                  <a:lnTo>
                    <a:pt x="375642" y="360681"/>
                  </a:lnTo>
                  <a:lnTo>
                    <a:pt x="391482" y="360201"/>
                  </a:lnTo>
                  <a:lnTo>
                    <a:pt x="417332" y="361492"/>
                  </a:lnTo>
                  <a:lnTo>
                    <a:pt x="443066" y="365387"/>
                  </a:lnTo>
                  <a:lnTo>
                    <a:pt x="468482" y="371921"/>
                  </a:lnTo>
                  <a:lnTo>
                    <a:pt x="493376" y="381129"/>
                  </a:lnTo>
                  <a:lnTo>
                    <a:pt x="494745" y="381828"/>
                  </a:lnTo>
                  <a:lnTo>
                    <a:pt x="496208" y="382154"/>
                  </a:lnTo>
                  <a:lnTo>
                    <a:pt x="497624" y="382154"/>
                  </a:lnTo>
                  <a:lnTo>
                    <a:pt x="503193" y="382154"/>
                  </a:lnTo>
                  <a:lnTo>
                    <a:pt x="508573" y="377353"/>
                  </a:lnTo>
                  <a:lnTo>
                    <a:pt x="508573" y="371154"/>
                  </a:lnTo>
                  <a:lnTo>
                    <a:pt x="508573" y="54859"/>
                  </a:lnTo>
                  <a:lnTo>
                    <a:pt x="545621" y="54859"/>
                  </a:lnTo>
                  <a:lnTo>
                    <a:pt x="547320" y="54859"/>
                  </a:lnTo>
                  <a:lnTo>
                    <a:pt x="548453" y="56491"/>
                  </a:lnTo>
                  <a:lnTo>
                    <a:pt x="548453" y="57609"/>
                  </a:lnTo>
                  <a:lnTo>
                    <a:pt x="548453" y="397815"/>
                  </a:lnTo>
                  <a:lnTo>
                    <a:pt x="548453" y="399447"/>
                  </a:lnTo>
                  <a:lnTo>
                    <a:pt x="547320" y="400565"/>
                  </a:lnTo>
                  <a:lnTo>
                    <a:pt x="545621" y="400565"/>
                  </a:lnTo>
                  <a:lnTo>
                    <a:pt x="474262" y="400565"/>
                  </a:lnTo>
                  <a:lnTo>
                    <a:pt x="469213" y="400565"/>
                  </a:lnTo>
                  <a:lnTo>
                    <a:pt x="465861" y="403921"/>
                  </a:lnTo>
                  <a:lnTo>
                    <a:pt x="465861" y="408909"/>
                  </a:lnTo>
                  <a:lnTo>
                    <a:pt x="465861" y="413896"/>
                  </a:lnTo>
                  <a:lnTo>
                    <a:pt x="469213" y="417205"/>
                  </a:lnTo>
                  <a:lnTo>
                    <a:pt x="474262" y="417205"/>
                  </a:lnTo>
                  <a:lnTo>
                    <a:pt x="545621" y="417205"/>
                  </a:lnTo>
                  <a:lnTo>
                    <a:pt x="553128" y="415744"/>
                  </a:lnTo>
                  <a:lnTo>
                    <a:pt x="559196" y="411740"/>
                  </a:lnTo>
                  <a:lnTo>
                    <a:pt x="563255" y="405761"/>
                  </a:lnTo>
                  <a:lnTo>
                    <a:pt x="564735" y="398375"/>
                  </a:lnTo>
                  <a:lnTo>
                    <a:pt x="564735" y="57609"/>
                  </a:lnTo>
                  <a:lnTo>
                    <a:pt x="562928" y="49980"/>
                  </a:lnTo>
                  <a:lnTo>
                    <a:pt x="558700" y="44011"/>
                  </a:lnTo>
                  <a:lnTo>
                    <a:pt x="552570" y="40122"/>
                  </a:lnTo>
                  <a:lnTo>
                    <a:pt x="545055" y="38732"/>
                  </a:lnTo>
                  <a:lnTo>
                    <a:pt x="508007" y="38732"/>
                  </a:lnTo>
                  <a:lnTo>
                    <a:pt x="507440" y="36542"/>
                  </a:lnTo>
                  <a:lnTo>
                    <a:pt x="474274" y="12820"/>
                  </a:lnTo>
                  <a:lnTo>
                    <a:pt x="418234" y="1372"/>
                  </a:lnTo>
                  <a:lnTo>
                    <a:pt x="390444" y="0"/>
                  </a:lnTo>
                  <a:close/>
                </a:path>
              </a:pathLst>
            </a:custGeom>
            <a:ln w="9524">
              <a:solidFill>
                <a:srgbClr val="EC868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8025" y="1774888"/>
            <a:ext cx="320279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6683" y="180833"/>
            <a:ext cx="1247315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700" y="558925"/>
            <a:ext cx="30454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30"/>
              <a:t>Batasan</a:t>
            </a:r>
            <a:r>
              <a:rPr dirty="0" sz="2800" spc="-30"/>
              <a:t> </a:t>
            </a:r>
            <a:r>
              <a:rPr dirty="0" sz="2800" spc="170"/>
              <a:t>Masalah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28968" y="1377987"/>
            <a:ext cx="6631305" cy="202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Klasifikasi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dilakukan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hanya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pada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20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karakter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Hanacaraka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Aksara</a:t>
            </a:r>
            <a:r>
              <a:rPr dirty="0" sz="1400" spc="-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Jawa.</a:t>
            </a:r>
            <a:endParaRPr sz="1400">
              <a:latin typeface="Verdana"/>
              <a:cs typeface="Verdana"/>
            </a:endParaRPr>
          </a:p>
          <a:p>
            <a:pPr marL="348615" marR="25400" indent="-336550">
              <a:lnSpc>
                <a:spcPct val="100000"/>
              </a:lnSpc>
              <a:spcBef>
                <a:spcPts val="10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Sumber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berasal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dari</a:t>
            </a:r>
            <a:r>
              <a:rPr dirty="0" sz="1400" spc="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dataset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disediakan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di</a:t>
            </a:r>
            <a:r>
              <a:rPr dirty="0" sz="1400" spc="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www.kaggle.com</a:t>
            </a:r>
            <a:r>
              <a:rPr dirty="0" sz="1400" spc="65">
                <a:solidFill>
                  <a:srgbClr val="3E3742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oleh </a:t>
            </a:r>
            <a:r>
              <a:rPr dirty="0" sz="1400" spc="-48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Phiard.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spcBef>
                <a:spcPts val="10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Data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diaugmentasi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3E3742"/>
                </a:solidFill>
                <a:latin typeface="Verdana"/>
                <a:cs typeface="Verdana"/>
              </a:rPr>
              <a:t>dengan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tujuh</a:t>
            </a:r>
            <a:r>
              <a:rPr dirty="0" sz="1400" spc="-17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variasi.</a:t>
            </a:r>
            <a:endParaRPr sz="1400">
              <a:latin typeface="Verdana"/>
              <a:cs typeface="Verdana"/>
            </a:endParaRPr>
          </a:p>
          <a:p>
            <a:pPr marL="348615" indent="-336550">
              <a:lnSpc>
                <a:spcPct val="100000"/>
              </a:lnSpc>
              <a:spcBef>
                <a:spcPts val="10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45">
                <a:solidFill>
                  <a:srgbClr val="3E3742"/>
                </a:solidFill>
                <a:latin typeface="Verdana"/>
                <a:cs typeface="Verdana"/>
              </a:rPr>
              <a:t>t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a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yang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3E3742"/>
                </a:solidFill>
                <a:latin typeface="Verdana"/>
                <a:cs typeface="Verdana"/>
              </a:rPr>
              <a:t>diguna</a:t>
            </a:r>
            <a:r>
              <a:rPr dirty="0" sz="1400" spc="-110">
                <a:solidFill>
                  <a:srgbClr val="3E3742"/>
                </a:solidFill>
                <a:latin typeface="Verdana"/>
                <a:cs typeface="Verdana"/>
              </a:rPr>
              <a:t>k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3E3742"/>
                </a:solidFill>
                <a:latin typeface="Verdana"/>
                <a:cs typeface="Verdana"/>
              </a:rPr>
              <a:t>da</a:t>
            </a:r>
            <a:r>
              <a:rPr dirty="0" sz="1400" spc="-35">
                <a:solidFill>
                  <a:srgbClr val="3E3742"/>
                </a:solidFill>
                <a:latin typeface="Verdana"/>
                <a:cs typeface="Verdana"/>
              </a:rPr>
              <a:t>l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am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f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ormat</a:t>
            </a:r>
            <a:r>
              <a:rPr dirty="0" sz="1400" spc="-1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gamba</a:t>
            </a:r>
            <a:r>
              <a:rPr dirty="0" sz="1400" spc="-75">
                <a:solidFill>
                  <a:srgbClr val="3E3742"/>
                </a:solidFill>
                <a:latin typeface="Verdana"/>
                <a:cs typeface="Verdana"/>
              </a:rPr>
              <a:t>r</a:t>
            </a:r>
            <a:r>
              <a:rPr dirty="0" sz="1400" spc="-265">
                <a:solidFill>
                  <a:srgbClr val="3E3742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 marL="348615" marR="5080" indent="-336550">
              <a:lnSpc>
                <a:spcPct val="100000"/>
              </a:lnSpc>
              <a:spcBef>
                <a:spcPts val="1000"/>
              </a:spcBef>
              <a:buFont typeface="Tahoma"/>
              <a:buChar char="●"/>
              <a:tabLst>
                <a:tab pos="347980" algn="l"/>
                <a:tab pos="349250" algn="l"/>
              </a:tabLst>
            </a:pP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Analisis</a:t>
            </a:r>
            <a:r>
              <a:rPr dirty="0" sz="1400" spc="160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dilakukan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3E3742"/>
                </a:solidFill>
                <a:latin typeface="Verdana"/>
                <a:cs typeface="Verdana"/>
              </a:rPr>
              <a:t>untuk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3E3742"/>
                </a:solidFill>
                <a:latin typeface="Verdana"/>
                <a:cs typeface="Verdana"/>
              </a:rPr>
              <a:t>melihat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3E3742"/>
                </a:solidFill>
                <a:latin typeface="Verdana"/>
                <a:cs typeface="Verdana"/>
              </a:rPr>
              <a:t>performa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3E3742"/>
                </a:solidFill>
                <a:latin typeface="Verdana"/>
                <a:cs typeface="Verdana"/>
              </a:rPr>
              <a:t>algoritma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3E3742"/>
                </a:solidFill>
                <a:latin typeface="Verdana"/>
                <a:cs typeface="Verdana"/>
              </a:rPr>
              <a:t>menggunakan</a:t>
            </a:r>
            <a:r>
              <a:rPr dirty="0" sz="1400" spc="16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3E3742"/>
                </a:solidFill>
                <a:latin typeface="Verdana"/>
                <a:cs typeface="Verdana"/>
              </a:rPr>
              <a:t>akurasi </a:t>
            </a:r>
            <a:r>
              <a:rPr dirty="0" sz="1400" spc="-475">
                <a:solidFill>
                  <a:srgbClr val="3E3742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3E3742"/>
                </a:solidFill>
                <a:latin typeface="Verdana"/>
                <a:cs typeface="Verdana"/>
              </a:rPr>
              <a:t>klasifikasi.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E374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Sidang Slides.pptx</dc:title>
  <dcterms:created xsi:type="dcterms:W3CDTF">2022-12-18T06:06:54Z</dcterms:created>
  <dcterms:modified xsi:type="dcterms:W3CDTF">2022-12-18T06:06:54Z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